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6" r:id="rId5"/>
  </p:sldMasterIdLst>
  <p:notesMasterIdLst>
    <p:notesMasterId r:id="rId76"/>
  </p:notesMasterIdLst>
  <p:handoutMasterIdLst>
    <p:handoutMasterId r:id="rId77"/>
  </p:handoutMasterIdLst>
  <p:sldIdLst>
    <p:sldId id="451" r:id="rId6"/>
    <p:sldId id="278" r:id="rId7"/>
    <p:sldId id="392" r:id="rId8"/>
    <p:sldId id="282" r:id="rId9"/>
    <p:sldId id="288" r:id="rId10"/>
    <p:sldId id="284" r:id="rId11"/>
    <p:sldId id="387" r:id="rId12"/>
    <p:sldId id="289" r:id="rId13"/>
    <p:sldId id="327" r:id="rId14"/>
    <p:sldId id="290" r:id="rId15"/>
    <p:sldId id="408" r:id="rId16"/>
    <p:sldId id="291" r:id="rId17"/>
    <p:sldId id="292" r:id="rId18"/>
    <p:sldId id="293" r:id="rId19"/>
    <p:sldId id="417" r:id="rId20"/>
    <p:sldId id="418" r:id="rId21"/>
    <p:sldId id="419" r:id="rId22"/>
    <p:sldId id="421" r:id="rId23"/>
    <p:sldId id="423" r:id="rId24"/>
    <p:sldId id="424" r:id="rId25"/>
    <p:sldId id="426" r:id="rId26"/>
    <p:sldId id="427" r:id="rId27"/>
    <p:sldId id="429" r:id="rId28"/>
    <p:sldId id="362" r:id="rId29"/>
    <p:sldId id="294" r:id="rId30"/>
    <p:sldId id="338" r:id="rId31"/>
    <p:sldId id="336" r:id="rId32"/>
    <p:sldId id="430" r:id="rId33"/>
    <p:sldId id="431" r:id="rId34"/>
    <p:sldId id="432" r:id="rId35"/>
    <p:sldId id="434" r:id="rId36"/>
    <p:sldId id="297" r:id="rId37"/>
    <p:sldId id="397" r:id="rId38"/>
    <p:sldId id="298" r:id="rId39"/>
    <p:sldId id="302" r:id="rId40"/>
    <p:sldId id="303" r:id="rId41"/>
    <p:sldId id="304" r:id="rId42"/>
    <p:sldId id="300" r:id="rId43"/>
    <p:sldId id="306" r:id="rId44"/>
    <p:sldId id="305" r:id="rId45"/>
    <p:sldId id="400" r:id="rId46"/>
    <p:sldId id="369" r:id="rId47"/>
    <p:sldId id="311" r:id="rId48"/>
    <p:sldId id="312" r:id="rId49"/>
    <p:sldId id="313" r:id="rId50"/>
    <p:sldId id="365" r:id="rId51"/>
    <p:sldId id="468" r:id="rId52"/>
    <p:sldId id="315" r:id="rId53"/>
    <p:sldId id="439" r:id="rId54"/>
    <p:sldId id="316" r:id="rId55"/>
    <p:sldId id="370" r:id="rId56"/>
    <p:sldId id="318" r:id="rId57"/>
    <p:sldId id="317" r:id="rId58"/>
    <p:sldId id="320" r:id="rId59"/>
    <p:sldId id="323" r:id="rId60"/>
    <p:sldId id="321" r:id="rId61"/>
    <p:sldId id="322" r:id="rId62"/>
    <p:sldId id="409" r:id="rId63"/>
    <p:sldId id="410" r:id="rId64"/>
    <p:sldId id="411" r:id="rId65"/>
    <p:sldId id="412" r:id="rId66"/>
    <p:sldId id="443" r:id="rId67"/>
    <p:sldId id="444" r:id="rId68"/>
    <p:sldId id="445" r:id="rId69"/>
    <p:sldId id="446" r:id="rId70"/>
    <p:sldId id="447" r:id="rId71"/>
    <p:sldId id="448" r:id="rId72"/>
    <p:sldId id="449" r:id="rId73"/>
    <p:sldId id="450" r:id="rId74"/>
    <p:sldId id="413" r:id="rId75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3F7D0-B2E5-4CF5-BDBE-A4E0E4E5EB56}" v="45" dt="2021-09-13T12:02:43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8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en Denert" userId="2b348317-51f2-4407-bb2b-b37781534dd7" providerId="ADAL" clId="{3273F7D0-B2E5-4CF5-BDBE-A4E0E4E5EB56}"/>
    <pc:docChg chg="custSel delSld modSld modMainMaster">
      <pc:chgData name="Marleen Denert" userId="2b348317-51f2-4407-bb2b-b37781534dd7" providerId="ADAL" clId="{3273F7D0-B2E5-4CF5-BDBE-A4E0E4E5EB56}" dt="2021-09-13T12:14:51.570" v="135" actId="20577"/>
      <pc:docMkLst>
        <pc:docMk/>
      </pc:docMkLst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78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82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84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88"/>
        </pc:sldMkLst>
      </pc:sldChg>
      <pc:sldChg chg="addSp modSp mod modTransition modAnim">
        <pc:chgData name="Marleen Denert" userId="2b348317-51f2-4407-bb2b-b37781534dd7" providerId="ADAL" clId="{3273F7D0-B2E5-4CF5-BDBE-A4E0E4E5EB56}" dt="2021-09-13T11:14:35.399" v="14" actId="14100"/>
        <pc:sldMkLst>
          <pc:docMk/>
          <pc:sldMk cId="0" sldId="289"/>
        </pc:sldMkLst>
        <pc:spChg chg="add mod">
          <ac:chgData name="Marleen Denert" userId="2b348317-51f2-4407-bb2b-b37781534dd7" providerId="ADAL" clId="{3273F7D0-B2E5-4CF5-BDBE-A4E0E4E5EB56}" dt="2021-09-13T11:14:26.945" v="11" actId="1076"/>
          <ac:spMkLst>
            <pc:docMk/>
            <pc:sldMk cId="0" sldId="289"/>
            <ac:spMk id="8" creationId="{F74C9C9C-8505-4B5C-A9BB-1D277A76715E}"/>
          </ac:spMkLst>
        </pc:spChg>
        <pc:spChg chg="mod">
          <ac:chgData name="Marleen Denert" userId="2b348317-51f2-4407-bb2b-b37781534dd7" providerId="ADAL" clId="{3273F7D0-B2E5-4CF5-BDBE-A4E0E4E5EB56}" dt="2021-09-13T11:14:29.454" v="12" actId="1076"/>
          <ac:spMkLst>
            <pc:docMk/>
            <pc:sldMk cId="0" sldId="289"/>
            <ac:spMk id="9" creationId="{00000000-0000-0000-0000-000000000000}"/>
          </ac:spMkLst>
        </pc:spChg>
        <pc:spChg chg="mod">
          <ac:chgData name="Marleen Denert" userId="2b348317-51f2-4407-bb2b-b37781534dd7" providerId="ADAL" clId="{3273F7D0-B2E5-4CF5-BDBE-A4E0E4E5EB56}" dt="2021-09-13T11:14:35.399" v="14" actId="14100"/>
          <ac:spMkLst>
            <pc:docMk/>
            <pc:sldMk cId="0" sldId="289"/>
            <ac:spMk id="10" creationId="{00000000-0000-0000-0000-000000000000}"/>
          </ac:spMkLst>
        </pc:spChg>
        <pc:spChg chg="mod">
          <ac:chgData name="Marleen Denert" userId="2b348317-51f2-4407-bb2b-b37781534dd7" providerId="ADAL" clId="{3273F7D0-B2E5-4CF5-BDBE-A4E0E4E5EB56}" dt="2021-09-13T11:14:22.867" v="9" actId="1076"/>
          <ac:spMkLst>
            <pc:docMk/>
            <pc:sldMk cId="0" sldId="289"/>
            <ac:spMk id="12" creationId="{00000000-0000-0000-0000-000000000000}"/>
          </ac:spMkLst>
        </pc:spChg>
        <pc:picChg chg="mod">
          <ac:chgData name="Marleen Denert" userId="2b348317-51f2-4407-bb2b-b37781534dd7" providerId="ADAL" clId="{3273F7D0-B2E5-4CF5-BDBE-A4E0E4E5EB56}" dt="2021-09-13T11:14:25.162" v="10" actId="1076"/>
          <ac:picMkLst>
            <pc:docMk/>
            <pc:sldMk cId="0" sldId="289"/>
            <ac:picMk id="2050" creationId="{00000000-0000-0000-0000-000000000000}"/>
          </ac:picMkLst>
        </pc:picChg>
      </pc:sldChg>
      <pc:sldChg chg="modSp mod modTransition">
        <pc:chgData name="Marleen Denert" userId="2b348317-51f2-4407-bb2b-b37781534dd7" providerId="ADAL" clId="{3273F7D0-B2E5-4CF5-BDBE-A4E0E4E5EB56}" dt="2021-09-13T12:14:09.157" v="123" actId="20577"/>
        <pc:sldMkLst>
          <pc:docMk/>
          <pc:sldMk cId="0" sldId="290"/>
        </pc:sldMkLst>
        <pc:spChg chg="mod">
          <ac:chgData name="Marleen Denert" userId="2b348317-51f2-4407-bb2b-b37781534dd7" providerId="ADAL" clId="{3273F7D0-B2E5-4CF5-BDBE-A4E0E4E5EB56}" dt="2021-09-13T12:14:09.157" v="123" actId="20577"/>
          <ac:spMkLst>
            <pc:docMk/>
            <pc:sldMk cId="0" sldId="290"/>
            <ac:spMk id="8" creationId="{00000000-0000-0000-0000-000000000000}"/>
          </ac:spMkLst>
        </pc:spChg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91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92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93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94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97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298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00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02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03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04"/>
        </pc:sldMkLst>
      </pc:sldChg>
      <pc:sldChg chg="addSp modSp mod modTransition modAnim">
        <pc:chgData name="Marleen Denert" userId="2b348317-51f2-4407-bb2b-b37781534dd7" providerId="ADAL" clId="{3273F7D0-B2E5-4CF5-BDBE-A4E0E4E5EB56}" dt="2021-09-13T11:23:43.775" v="52"/>
        <pc:sldMkLst>
          <pc:docMk/>
          <pc:sldMk cId="0" sldId="305"/>
        </pc:sldMkLst>
        <pc:spChg chg="mod">
          <ac:chgData name="Marleen Denert" userId="2b348317-51f2-4407-bb2b-b37781534dd7" providerId="ADAL" clId="{3273F7D0-B2E5-4CF5-BDBE-A4E0E4E5EB56}" dt="2021-09-13T11:23:26.947" v="47" actId="1076"/>
          <ac:spMkLst>
            <pc:docMk/>
            <pc:sldMk cId="0" sldId="305"/>
            <ac:spMk id="10" creationId="{00000000-0000-0000-0000-000000000000}"/>
          </ac:spMkLst>
        </pc:spChg>
        <pc:spChg chg="add mod">
          <ac:chgData name="Marleen Denert" userId="2b348317-51f2-4407-bb2b-b37781534dd7" providerId="ADAL" clId="{3273F7D0-B2E5-4CF5-BDBE-A4E0E4E5EB56}" dt="2021-09-13T11:23:39.995" v="51" actId="1076"/>
          <ac:spMkLst>
            <pc:docMk/>
            <pc:sldMk cId="0" sldId="305"/>
            <ac:spMk id="12" creationId="{DFEB4AA2-5C56-46C0-B046-D29FCB9FA72D}"/>
          </ac:spMkLst>
        </pc:spChg>
        <pc:picChg chg="mod">
          <ac:chgData name="Marleen Denert" userId="2b348317-51f2-4407-bb2b-b37781534dd7" providerId="ADAL" clId="{3273F7D0-B2E5-4CF5-BDBE-A4E0E4E5EB56}" dt="2021-09-13T11:23:32.446" v="49" actId="1076"/>
          <ac:picMkLst>
            <pc:docMk/>
            <pc:sldMk cId="0" sldId="305"/>
            <ac:picMk id="9" creationId="{00000000-0000-0000-0000-000000000000}"/>
          </ac:picMkLst>
        </pc:picChg>
        <pc:cxnChg chg="mod">
          <ac:chgData name="Marleen Denert" userId="2b348317-51f2-4407-bb2b-b37781534dd7" providerId="ADAL" clId="{3273F7D0-B2E5-4CF5-BDBE-A4E0E4E5EB56}" dt="2021-09-13T11:23:28.744" v="48" actId="1076"/>
          <ac:cxnSpMkLst>
            <pc:docMk/>
            <pc:sldMk cId="0" sldId="305"/>
            <ac:cxnSpMk id="11" creationId="{00000000-0000-0000-0000-000000000000}"/>
          </ac:cxnSpMkLst>
        </pc:cxnChg>
      </pc:sldChg>
      <pc:sldChg chg="addSp modSp mod modTransition modAnim">
        <pc:chgData name="Marleen Denert" userId="2b348317-51f2-4407-bb2b-b37781534dd7" providerId="ADAL" clId="{3273F7D0-B2E5-4CF5-BDBE-A4E0E4E5EB56}" dt="2021-09-13T11:23:07.156" v="44"/>
        <pc:sldMkLst>
          <pc:docMk/>
          <pc:sldMk cId="0" sldId="306"/>
        </pc:sldMkLst>
        <pc:spChg chg="add mod">
          <ac:chgData name="Marleen Denert" userId="2b348317-51f2-4407-bb2b-b37781534dd7" providerId="ADAL" clId="{3273F7D0-B2E5-4CF5-BDBE-A4E0E4E5EB56}" dt="2021-09-13T11:22:51.751" v="43" actId="1076"/>
          <ac:spMkLst>
            <pc:docMk/>
            <pc:sldMk cId="0" sldId="306"/>
            <ac:spMk id="14" creationId="{36FCE700-8ECC-4E27-A4C3-09C6677C0A57}"/>
          </ac:spMkLst>
        </pc:spChg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11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12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13"/>
        </pc:sldMkLst>
      </pc:sldChg>
      <pc:sldChg chg="addSp modSp mod modTransition modAnim">
        <pc:chgData name="Marleen Denert" userId="2b348317-51f2-4407-bb2b-b37781534dd7" providerId="ADAL" clId="{3273F7D0-B2E5-4CF5-BDBE-A4E0E4E5EB56}" dt="2021-09-13T11:25:25.525" v="57"/>
        <pc:sldMkLst>
          <pc:docMk/>
          <pc:sldMk cId="0" sldId="315"/>
        </pc:sldMkLst>
        <pc:spChg chg="add mod">
          <ac:chgData name="Marleen Denert" userId="2b348317-51f2-4407-bb2b-b37781534dd7" providerId="ADAL" clId="{3273F7D0-B2E5-4CF5-BDBE-A4E0E4E5EB56}" dt="2021-09-13T11:25:03.671" v="55" actId="14100"/>
          <ac:spMkLst>
            <pc:docMk/>
            <pc:sldMk cId="0" sldId="315"/>
            <ac:spMk id="11" creationId="{F9C08B3A-42DB-47DF-8457-F6FA28FB2133}"/>
          </ac:spMkLst>
        </pc:spChg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16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17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18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20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21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22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23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27"/>
        </pc:sldMkLst>
      </pc:sldChg>
      <pc:sldChg chg="modSp mod modTransition">
        <pc:chgData name="Marleen Denert" userId="2b348317-51f2-4407-bb2b-b37781534dd7" providerId="ADAL" clId="{3273F7D0-B2E5-4CF5-BDBE-A4E0E4E5EB56}" dt="2021-09-13T12:02:47.522" v="81" actId="14100"/>
        <pc:sldMkLst>
          <pc:docMk/>
          <pc:sldMk cId="0" sldId="336"/>
        </pc:sldMkLst>
        <pc:spChg chg="mod">
          <ac:chgData name="Marleen Denert" userId="2b348317-51f2-4407-bb2b-b37781534dd7" providerId="ADAL" clId="{3273F7D0-B2E5-4CF5-BDBE-A4E0E4E5EB56}" dt="2021-09-13T12:02:47.522" v="81" actId="14100"/>
          <ac:spMkLst>
            <pc:docMk/>
            <pc:sldMk cId="0" sldId="336"/>
            <ac:spMk id="9" creationId="{00000000-0000-0000-0000-000000000000}"/>
          </ac:spMkLst>
        </pc:spChg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38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62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65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69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0" sldId="370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406360384" sldId="387"/>
        </pc:sldMkLst>
      </pc:sldChg>
      <pc:sldChg chg="modSp mod modTransition">
        <pc:chgData name="Marleen Denert" userId="2b348317-51f2-4407-bb2b-b37781534dd7" providerId="ADAL" clId="{3273F7D0-B2E5-4CF5-BDBE-A4E0E4E5EB56}" dt="2021-09-13T12:12:17.041" v="82" actId="108"/>
        <pc:sldMkLst>
          <pc:docMk/>
          <pc:sldMk cId="987312528" sldId="392"/>
        </pc:sldMkLst>
        <pc:spChg chg="mod">
          <ac:chgData name="Marleen Denert" userId="2b348317-51f2-4407-bb2b-b37781534dd7" providerId="ADAL" clId="{3273F7D0-B2E5-4CF5-BDBE-A4E0E4E5EB56}" dt="2021-09-13T12:12:17.041" v="82" actId="108"/>
          <ac:spMkLst>
            <pc:docMk/>
            <pc:sldMk cId="987312528" sldId="392"/>
            <ac:spMk id="5" creationId="{00000000-0000-0000-0000-000000000000}"/>
          </ac:spMkLst>
        </pc:spChg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944101970" sldId="397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3949880" sldId="400"/>
        </pc:sldMkLst>
      </pc:sldChg>
      <pc:sldChg chg="modSp modTransition">
        <pc:chgData name="Marleen Denert" userId="2b348317-51f2-4407-bb2b-b37781534dd7" providerId="ADAL" clId="{3273F7D0-B2E5-4CF5-BDBE-A4E0E4E5EB56}" dt="2021-09-13T11:16:09.682" v="41" actId="207"/>
        <pc:sldMkLst>
          <pc:docMk/>
          <pc:sldMk cId="1966632989" sldId="408"/>
        </pc:sldMkLst>
        <pc:spChg chg="mod">
          <ac:chgData name="Marleen Denert" userId="2b348317-51f2-4407-bb2b-b37781534dd7" providerId="ADAL" clId="{3273F7D0-B2E5-4CF5-BDBE-A4E0E4E5EB56}" dt="2021-09-13T11:16:09.682" v="41" actId="207"/>
          <ac:spMkLst>
            <pc:docMk/>
            <pc:sldMk cId="1966632989" sldId="408"/>
            <ac:spMk id="9" creationId="{00000000-0000-0000-0000-000000000000}"/>
          </ac:spMkLst>
        </pc:spChg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2240016949" sldId="409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386052936" sldId="410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2489336902" sldId="411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3760758944" sldId="412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2412117803" sldId="413"/>
        </pc:sldMkLst>
      </pc:sldChg>
      <pc:sldChg chg="modSp mod modTransition">
        <pc:chgData name="Marleen Denert" userId="2b348317-51f2-4407-bb2b-b37781534dd7" providerId="ADAL" clId="{3273F7D0-B2E5-4CF5-BDBE-A4E0E4E5EB56}" dt="2021-09-13T12:14:26.421" v="127" actId="20577"/>
        <pc:sldMkLst>
          <pc:docMk/>
          <pc:sldMk cId="4199949602" sldId="417"/>
        </pc:sldMkLst>
        <pc:spChg chg="mod">
          <ac:chgData name="Marleen Denert" userId="2b348317-51f2-4407-bb2b-b37781534dd7" providerId="ADAL" clId="{3273F7D0-B2E5-4CF5-BDBE-A4E0E4E5EB56}" dt="2021-09-13T12:14:26.421" v="127" actId="20577"/>
          <ac:spMkLst>
            <pc:docMk/>
            <pc:sldMk cId="4199949602" sldId="417"/>
            <ac:spMk id="2" creationId="{00000000-0000-0000-0000-000000000000}"/>
          </ac:spMkLst>
        </pc:spChg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4048808694" sldId="418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007654594" sldId="419"/>
        </pc:sldMkLst>
      </pc:sldChg>
      <pc:sldChg chg="modSp mod modTransition">
        <pc:chgData name="Marleen Denert" userId="2b348317-51f2-4407-bb2b-b37781534dd7" providerId="ADAL" clId="{3273F7D0-B2E5-4CF5-BDBE-A4E0E4E5EB56}" dt="2021-09-13T12:13:02.488" v="86" actId="20577"/>
        <pc:sldMkLst>
          <pc:docMk/>
          <pc:sldMk cId="3679991573" sldId="421"/>
        </pc:sldMkLst>
        <pc:spChg chg="mod">
          <ac:chgData name="Marleen Denert" userId="2b348317-51f2-4407-bb2b-b37781534dd7" providerId="ADAL" clId="{3273F7D0-B2E5-4CF5-BDBE-A4E0E4E5EB56}" dt="2021-09-13T12:13:02.488" v="86" actId="20577"/>
          <ac:spMkLst>
            <pc:docMk/>
            <pc:sldMk cId="3679991573" sldId="421"/>
            <ac:spMk id="2" creationId="{00000000-0000-0000-0000-000000000000}"/>
          </ac:spMkLst>
        </pc:spChg>
      </pc:sldChg>
      <pc:sldChg chg="modSp mod modTransition">
        <pc:chgData name="Marleen Denert" userId="2b348317-51f2-4407-bb2b-b37781534dd7" providerId="ADAL" clId="{3273F7D0-B2E5-4CF5-BDBE-A4E0E4E5EB56}" dt="2021-09-13T12:14:51.570" v="135" actId="20577"/>
        <pc:sldMkLst>
          <pc:docMk/>
          <pc:sldMk cId="3289823211" sldId="423"/>
        </pc:sldMkLst>
        <pc:spChg chg="mod">
          <ac:chgData name="Marleen Denert" userId="2b348317-51f2-4407-bb2b-b37781534dd7" providerId="ADAL" clId="{3273F7D0-B2E5-4CF5-BDBE-A4E0E4E5EB56}" dt="2021-09-13T12:14:51.570" v="135" actId="20577"/>
          <ac:spMkLst>
            <pc:docMk/>
            <pc:sldMk cId="3289823211" sldId="423"/>
            <ac:spMk id="2" creationId="{00000000-0000-0000-0000-000000000000}"/>
          </ac:spMkLst>
        </pc:spChg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290011517" sldId="424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710702127" sldId="426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3208083535" sldId="427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3562986171" sldId="429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3806358227" sldId="430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403429821" sldId="431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534219297" sldId="432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324693545" sldId="434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147889468" sldId="439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63329032" sldId="443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441161310" sldId="444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4053221855" sldId="445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4285767235" sldId="446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2605489357" sldId="447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617775956" sldId="448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2400460797" sldId="449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056472445" sldId="450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552812646" sldId="451"/>
        </pc:sldMkLst>
      </pc:sldChg>
      <pc:sldChg chg="del modTransition">
        <pc:chgData name="Marleen Denert" userId="2b348317-51f2-4407-bb2b-b37781534dd7" providerId="ADAL" clId="{3273F7D0-B2E5-4CF5-BDBE-A4E0E4E5EB56}" dt="2021-09-13T11:59:41.529" v="58" actId="47"/>
        <pc:sldMkLst>
          <pc:docMk/>
          <pc:sldMk cId="3593295191" sldId="452"/>
        </pc:sldMkLst>
      </pc:sldChg>
      <pc:sldChg chg="del modTransition">
        <pc:chgData name="Marleen Denert" userId="2b348317-51f2-4407-bb2b-b37781534dd7" providerId="ADAL" clId="{3273F7D0-B2E5-4CF5-BDBE-A4E0E4E5EB56}" dt="2021-09-13T11:59:45.209" v="59" actId="47"/>
        <pc:sldMkLst>
          <pc:docMk/>
          <pc:sldMk cId="1335736452" sldId="453"/>
        </pc:sldMkLst>
      </pc:sldChg>
      <pc:sldChg chg="del modTransition">
        <pc:chgData name="Marleen Denert" userId="2b348317-51f2-4407-bb2b-b37781534dd7" providerId="ADAL" clId="{3273F7D0-B2E5-4CF5-BDBE-A4E0E4E5EB56}" dt="2021-09-13T11:59:47.684" v="60" actId="47"/>
        <pc:sldMkLst>
          <pc:docMk/>
          <pc:sldMk cId="2332746875" sldId="454"/>
        </pc:sldMkLst>
      </pc:sldChg>
      <pc:sldChg chg="del modTransition">
        <pc:chgData name="Marleen Denert" userId="2b348317-51f2-4407-bb2b-b37781534dd7" providerId="ADAL" clId="{3273F7D0-B2E5-4CF5-BDBE-A4E0E4E5EB56}" dt="2021-09-13T11:59:50.142" v="61" actId="47"/>
        <pc:sldMkLst>
          <pc:docMk/>
          <pc:sldMk cId="125285543" sldId="455"/>
        </pc:sldMkLst>
      </pc:sldChg>
      <pc:sldChg chg="del modTransition">
        <pc:chgData name="Marleen Denert" userId="2b348317-51f2-4407-bb2b-b37781534dd7" providerId="ADAL" clId="{3273F7D0-B2E5-4CF5-BDBE-A4E0E4E5EB56}" dt="2021-09-13T11:59:52.118" v="62" actId="47"/>
        <pc:sldMkLst>
          <pc:docMk/>
          <pc:sldMk cId="2082027699" sldId="456"/>
        </pc:sldMkLst>
      </pc:sldChg>
      <pc:sldChg chg="del modTransition">
        <pc:chgData name="Marleen Denert" userId="2b348317-51f2-4407-bb2b-b37781534dd7" providerId="ADAL" clId="{3273F7D0-B2E5-4CF5-BDBE-A4E0E4E5EB56}" dt="2021-09-13T11:59:54.254" v="63" actId="47"/>
        <pc:sldMkLst>
          <pc:docMk/>
          <pc:sldMk cId="2006350575" sldId="457"/>
        </pc:sldMkLst>
      </pc:sldChg>
      <pc:sldChg chg="del modTransition">
        <pc:chgData name="Marleen Denert" userId="2b348317-51f2-4407-bb2b-b37781534dd7" providerId="ADAL" clId="{3273F7D0-B2E5-4CF5-BDBE-A4E0E4E5EB56}" dt="2021-09-13T12:00:00.606" v="64" actId="47"/>
        <pc:sldMkLst>
          <pc:docMk/>
          <pc:sldMk cId="673748777" sldId="458"/>
        </pc:sldMkLst>
      </pc:sldChg>
      <pc:sldChg chg="del modTransition">
        <pc:chgData name="Marleen Denert" userId="2b348317-51f2-4407-bb2b-b37781534dd7" providerId="ADAL" clId="{3273F7D0-B2E5-4CF5-BDBE-A4E0E4E5EB56}" dt="2021-09-13T12:00:03.077" v="65" actId="47"/>
        <pc:sldMkLst>
          <pc:docMk/>
          <pc:sldMk cId="1618878900" sldId="459"/>
        </pc:sldMkLst>
      </pc:sldChg>
      <pc:sldChg chg="del modTransition">
        <pc:chgData name="Marleen Denert" userId="2b348317-51f2-4407-bb2b-b37781534dd7" providerId="ADAL" clId="{3273F7D0-B2E5-4CF5-BDBE-A4E0E4E5EB56}" dt="2021-09-13T12:00:05.855" v="66" actId="47"/>
        <pc:sldMkLst>
          <pc:docMk/>
          <pc:sldMk cId="4157377720" sldId="460"/>
        </pc:sldMkLst>
      </pc:sldChg>
      <pc:sldChg chg="del modTransition">
        <pc:chgData name="Marleen Denert" userId="2b348317-51f2-4407-bb2b-b37781534dd7" providerId="ADAL" clId="{3273F7D0-B2E5-4CF5-BDBE-A4E0E4E5EB56}" dt="2021-09-13T12:00:09.822" v="67" actId="47"/>
        <pc:sldMkLst>
          <pc:docMk/>
          <pc:sldMk cId="3275585743" sldId="461"/>
        </pc:sldMkLst>
      </pc:sldChg>
      <pc:sldChg chg="del modTransition">
        <pc:chgData name="Marleen Denert" userId="2b348317-51f2-4407-bb2b-b37781534dd7" providerId="ADAL" clId="{3273F7D0-B2E5-4CF5-BDBE-A4E0E4E5EB56}" dt="2021-09-13T12:00:15.766" v="68" actId="47"/>
        <pc:sldMkLst>
          <pc:docMk/>
          <pc:sldMk cId="3719380598" sldId="464"/>
        </pc:sldMkLst>
      </pc:sldChg>
      <pc:sldChg chg="del modTransition">
        <pc:chgData name="Marleen Denert" userId="2b348317-51f2-4407-bb2b-b37781534dd7" providerId="ADAL" clId="{3273F7D0-B2E5-4CF5-BDBE-A4E0E4E5EB56}" dt="2021-09-13T12:00:19.877" v="69" actId="47"/>
        <pc:sldMkLst>
          <pc:docMk/>
          <pc:sldMk cId="490357534" sldId="465"/>
        </pc:sldMkLst>
      </pc:sldChg>
      <pc:sldChg chg="del modTransition">
        <pc:chgData name="Marleen Denert" userId="2b348317-51f2-4407-bb2b-b37781534dd7" providerId="ADAL" clId="{3273F7D0-B2E5-4CF5-BDBE-A4E0E4E5EB56}" dt="2021-09-13T12:00:24.068" v="70" actId="47"/>
        <pc:sldMkLst>
          <pc:docMk/>
          <pc:sldMk cId="2963167080" sldId="466"/>
        </pc:sldMkLst>
      </pc:sldChg>
      <pc:sldChg chg="del modTransition">
        <pc:chgData name="Marleen Denert" userId="2b348317-51f2-4407-bb2b-b37781534dd7" providerId="ADAL" clId="{3273F7D0-B2E5-4CF5-BDBE-A4E0E4E5EB56}" dt="2021-09-13T12:00:27.946" v="71" actId="47"/>
        <pc:sldMkLst>
          <pc:docMk/>
          <pc:sldMk cId="1939751658" sldId="467"/>
        </pc:sldMkLst>
      </pc:sldChg>
      <pc:sldChg chg="modTransition">
        <pc:chgData name="Marleen Denert" userId="2b348317-51f2-4407-bb2b-b37781534dd7" providerId="ADAL" clId="{3273F7D0-B2E5-4CF5-BDBE-A4E0E4E5EB56}" dt="2021-09-13T11:12:17.999" v="0"/>
        <pc:sldMkLst>
          <pc:docMk/>
          <pc:sldMk cId="149733387" sldId="468"/>
        </pc:sldMkLst>
      </pc:sldChg>
      <pc:sldMasterChg chg="modTransition modSldLayout">
        <pc:chgData name="Marleen Denert" userId="2b348317-51f2-4407-bb2b-b37781534dd7" providerId="ADAL" clId="{3273F7D0-B2E5-4CF5-BDBE-A4E0E4E5EB56}" dt="2021-09-13T11:12:17.999" v="0"/>
        <pc:sldMasterMkLst>
          <pc:docMk/>
          <pc:sldMasterMk cId="913712275" sldId="2147483684"/>
        </pc:sldMasterMkLst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352059431" sldId="2147483685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2246419857" sldId="2147483686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396037596" sldId="2147483687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4058658740" sldId="2147483688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1162376239" sldId="2147483689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3834646806" sldId="2147483690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3378538918" sldId="2147483691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1495982468" sldId="2147483692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1333146527" sldId="2147483693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613576640" sldId="2147483694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913712275" sldId="2147483684"/>
            <pc:sldLayoutMk cId="2239058824" sldId="2147483695"/>
          </pc:sldLayoutMkLst>
        </pc:sldLayoutChg>
      </pc:sldMasterChg>
      <pc:sldMasterChg chg="modTransition modSldLayout">
        <pc:chgData name="Marleen Denert" userId="2b348317-51f2-4407-bb2b-b37781534dd7" providerId="ADAL" clId="{3273F7D0-B2E5-4CF5-BDBE-A4E0E4E5EB56}" dt="2021-09-13T11:12:17.999" v="0"/>
        <pc:sldMasterMkLst>
          <pc:docMk/>
          <pc:sldMasterMk cId="49006721" sldId="2147483696"/>
        </pc:sldMasterMkLst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49006721" sldId="2147483696"/>
            <pc:sldLayoutMk cId="1567439186" sldId="2147483697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49006721" sldId="2147483696"/>
            <pc:sldLayoutMk cId="1721246553" sldId="2147483698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49006721" sldId="2147483696"/>
            <pc:sldLayoutMk cId="3944618115" sldId="2147483699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49006721" sldId="2147483696"/>
            <pc:sldLayoutMk cId="3190504219" sldId="2147483700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49006721" sldId="2147483696"/>
            <pc:sldLayoutMk cId="1962720460" sldId="2147483701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49006721" sldId="2147483696"/>
            <pc:sldLayoutMk cId="867715542" sldId="2147483702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49006721" sldId="2147483696"/>
            <pc:sldLayoutMk cId="2257730186" sldId="2147483703"/>
          </pc:sldLayoutMkLst>
        </pc:sldLayoutChg>
        <pc:sldLayoutChg chg="modTransition">
          <pc:chgData name="Marleen Denert" userId="2b348317-51f2-4407-bb2b-b37781534dd7" providerId="ADAL" clId="{3273F7D0-B2E5-4CF5-BDBE-A4E0E4E5EB56}" dt="2021-09-13T11:12:17.999" v="0"/>
          <pc:sldLayoutMkLst>
            <pc:docMk/>
            <pc:sldMasterMk cId="49006721" sldId="2147483696"/>
            <pc:sldLayoutMk cId="1822502392" sldId="21474837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56AF5-04A6-4C3A-A3DE-F58E287FF95D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C9FF3-9E23-402D-84C0-0A1CBC418A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2688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DDC38-8C29-4B09-B128-E0E228722C56}" type="datetimeFigureOut">
              <a:rPr lang="nl-NL" smtClean="0"/>
              <a:pPr/>
              <a:t>13-9-2021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30F9A-F5D7-419D-BB10-CDEBB8CCF03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24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0F9A-F5D7-419D-BB10-CDEBB8CCF03C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15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0A4-4B38-4073-A49A-8FDC445C9464}" type="datetime1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5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E9E-E1FF-4C25-B808-9465AE24ED2A}" type="datetime1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57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C7DD-4D5D-419F-AD36-E87B8BEA002C}" type="datetime1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05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4147F-ED97-47AF-A1B3-C82A179CF7F3}" type="datetime1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13-9-2021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1" y="1599810"/>
            <a:ext cx="288054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979595"/>
            <a:ext cx="8661767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0882" y="1607345"/>
            <a:ext cx="8007342" cy="3119285"/>
          </a:xfrm>
        </p:spPr>
        <p:txBody>
          <a:bodyPr anchor="b">
            <a:noAutofit/>
          </a:bodyPr>
          <a:lstStyle>
            <a:lvl1pPr algn="l">
              <a:lnSpc>
                <a:spcPts val="5801"/>
              </a:lnSpc>
              <a:defRPr sz="5274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76842" y="4833785"/>
            <a:ext cx="8011382" cy="410063"/>
          </a:xfrm>
        </p:spPr>
        <p:txBody>
          <a:bodyPr>
            <a:normAutofit/>
          </a:bodyPr>
          <a:lstStyle>
            <a:lvl1pPr marL="0" indent="0" algn="l">
              <a:lnSpc>
                <a:spcPts val="1899"/>
              </a:lnSpc>
              <a:buNone/>
              <a:defRPr sz="1582" baseline="0">
                <a:solidFill>
                  <a:srgbClr val="FFD200"/>
                </a:solidFill>
              </a:defRPr>
            </a:lvl1pPr>
            <a:lvl2pPr marL="342885" indent="0" algn="ctr">
              <a:buNone/>
              <a:defRPr sz="1500"/>
            </a:lvl2pPr>
            <a:lvl3pPr marL="685771" indent="0" algn="ctr">
              <a:buNone/>
              <a:defRPr sz="1350"/>
            </a:lvl3pPr>
            <a:lvl4pPr marL="1028656" indent="0" algn="ctr">
              <a:buNone/>
              <a:defRPr sz="1200"/>
            </a:lvl4pPr>
            <a:lvl5pPr marL="1371542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6" indent="0" algn="ctr">
              <a:buNone/>
              <a:defRPr sz="12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4505625"/>
            <a:ext cx="7916968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516686" y="273186"/>
            <a:ext cx="4374053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896"/>
              </a:lnSpc>
              <a:buNone/>
              <a:defRPr sz="738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896"/>
              </a:lnSpc>
              <a:buNone/>
              <a:defRPr sz="738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687814" y="5882626"/>
            <a:ext cx="1205582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013005" y="5882626"/>
            <a:ext cx="1205582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340093" y="5882626"/>
            <a:ext cx="1224567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667182" y="5882626"/>
            <a:ext cx="1224567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482234" y="326532"/>
            <a:ext cx="8205990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" y="0"/>
            <a:ext cx="2938960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1"/>
            <a:ext cx="8661767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0882" y="2282429"/>
            <a:ext cx="8007342" cy="3119285"/>
          </a:xfrm>
        </p:spPr>
        <p:txBody>
          <a:bodyPr anchor="b">
            <a:noAutofit/>
          </a:bodyPr>
          <a:lstStyle>
            <a:lvl1pPr algn="l">
              <a:lnSpc>
                <a:spcPts val="5801"/>
              </a:lnSpc>
              <a:defRPr sz="5274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5163750"/>
            <a:ext cx="7916968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 hidden="1"/>
          <p:cNvSpPr/>
          <p:nvPr userDrawn="1"/>
        </p:nvSpPr>
        <p:spPr>
          <a:xfrm>
            <a:off x="482234" y="326532"/>
            <a:ext cx="8205990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1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795" y="839788"/>
            <a:ext cx="8279578" cy="4708125"/>
          </a:xfrm>
        </p:spPr>
        <p:txBody>
          <a:bodyPr/>
          <a:lstStyle>
            <a:lvl1pPr defTabSz="241112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241112">
              <a:lnSpc>
                <a:spcPct val="120000"/>
              </a:lnSpc>
              <a:defRPr/>
            </a:lvl3pPr>
            <a:lvl4pPr marL="1228165" indent="-290507" defTabSz="1008820">
              <a:lnSpc>
                <a:spcPct val="120000"/>
              </a:lnSpc>
              <a:tabLst/>
              <a:defRPr/>
            </a:lvl4pPr>
            <a:lvl5pPr marL="1562206" indent="-233578" defTabSz="241112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70885-0B31-4E06-AE71-7E16801F2838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04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10F60-8C93-4C37-B51A-4DDAE36F7E9B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28838" y="964630"/>
            <a:ext cx="3322469" cy="4568906"/>
          </a:xfrm>
        </p:spPr>
        <p:txBody>
          <a:bodyPr/>
          <a:lstStyle>
            <a:lvl1pPr marL="4520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795" y="839788"/>
            <a:ext cx="4452108" cy="4708125"/>
          </a:xfrm>
        </p:spPr>
        <p:txBody>
          <a:bodyPr/>
          <a:lstStyle>
            <a:lvl1pPr defTabSz="241112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241112">
              <a:lnSpc>
                <a:spcPct val="120000"/>
              </a:lnSpc>
              <a:defRPr/>
            </a:lvl3pPr>
            <a:lvl4pPr defTabSz="241112">
              <a:lnSpc>
                <a:spcPct val="120000"/>
              </a:lnSpc>
              <a:defRPr/>
            </a:lvl4pPr>
            <a:lvl5pPr defTabSz="241112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96272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594B6-17DF-4759-A7A5-128AFEA77F2C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2082" y="964406"/>
            <a:ext cx="816377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867715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81384-1200-4D40-BEF0-3A17A1F906F4}" type="datetime1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13-9-2021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914343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9143433" cy="6858000"/>
          </a:xfrm>
        </p:spPr>
        <p:txBody>
          <a:bodyPr/>
          <a:lstStyle>
            <a:lvl1pPr marL="4520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25773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979595"/>
            <a:ext cx="8661767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860297" y="2176876"/>
            <a:ext cx="3827484" cy="1207947"/>
          </a:xfrm>
        </p:spPr>
        <p:txBody>
          <a:bodyPr>
            <a:normAutofit/>
          </a:bodyPr>
          <a:lstStyle>
            <a:lvl1pPr marL="0" indent="0">
              <a:lnSpc>
                <a:spcPts val="1846"/>
              </a:lnSpc>
              <a:buNone/>
              <a:defRPr sz="1266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0882" y="1225716"/>
            <a:ext cx="3912889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1846"/>
              </a:lnSpc>
              <a:defRPr sz="131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1285876"/>
            <a:ext cx="7916968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" y="0"/>
            <a:ext cx="2938960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D0AB-41F6-4086-90D6-2CC9E045E7C3}" type="datetime1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41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C8A1-5471-4D5A-B179-9CE1EA5C7E53}" type="datetime1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3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775-9A46-499C-B495-8CD642DF137B}" type="datetime1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65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1B2B-9CF1-4817-811F-D846737AA3B9}" type="datetime1">
              <a:rPr lang="nl-NL" smtClean="0"/>
              <a:t>13-9-2021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37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336C-7E1F-49F6-8021-43D8E17E0E1A}" type="datetime1">
              <a:rPr lang="nl-NL" smtClean="0"/>
              <a:t>13-9-2021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64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AC53-9C7B-4218-B1FB-9C0807DDB701}" type="datetime1">
              <a:rPr lang="nl-NL" smtClean="0"/>
              <a:t>13-9-2021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53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A193-CC92-4E3E-BAFC-94FEBA1210C9}" type="datetime1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9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9788-3233-4768-9265-DD81F3109A3A}" type="datetime1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14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C47B-B98D-4756-A221-CB13A9B26CA8}" type="datetime1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8476-4206-4F88-8602-EE8C732381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7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786" y="95643"/>
            <a:ext cx="8282587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795" y="839788"/>
            <a:ext cx="8279578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7682" y="6292058"/>
            <a:ext cx="1211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0D1A-A3AB-4E9F-892E-C45B5A80FD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1555" y="6324205"/>
            <a:ext cx="4405469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489018" y="258188"/>
            <a:ext cx="816377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489018" y="1113750"/>
            <a:ext cx="4340093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489827" y="5539812"/>
            <a:ext cx="816297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8" y="5559020"/>
            <a:ext cx="1217383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4837148" y="1113750"/>
            <a:ext cx="482233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5326165" y="953692"/>
            <a:ext cx="3326632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2848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282972" indent="-237764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17013" indent="-237764" algn="l" defTabSz="241112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925938" indent="-237315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760173" indent="-290507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indent="-611152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2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9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5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2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683567" y="1196752"/>
            <a:ext cx="8310493" cy="3960440"/>
          </a:xfrm>
        </p:spPr>
        <p:txBody>
          <a:bodyPr/>
          <a:lstStyle/>
          <a:p>
            <a:pPr algn="ctr">
              <a:lnSpc>
                <a:spcPts val="11000"/>
              </a:lnSpc>
              <a:spcBef>
                <a:spcPts val="0"/>
              </a:spcBef>
            </a:pPr>
            <a:r>
              <a:rPr lang="nl-NL" sz="6000" dirty="0"/>
              <a:t>Hoofdstuk 4</a:t>
            </a:r>
            <a:br>
              <a:rPr lang="nl-NL" sz="4431" dirty="0"/>
            </a:br>
            <a:r>
              <a:rPr lang="nl-NL" sz="5400" dirty="0"/>
              <a:t>Het krabbenspel voltooien</a:t>
            </a:r>
            <a:endParaRPr lang="nl-NL" sz="3400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1132618" y="5157192"/>
            <a:ext cx="8011382" cy="465282"/>
          </a:xfrm>
        </p:spPr>
        <p:txBody>
          <a:bodyPr>
            <a:normAutofit/>
          </a:bodyPr>
          <a:lstStyle/>
          <a:p>
            <a:pPr algn="r"/>
            <a:r>
              <a:rPr lang="nl-NL" sz="2585" b="1" dirty="0"/>
              <a:t>Little-</a:t>
            </a:r>
            <a:r>
              <a:rPr lang="nl-NL" sz="2585" b="1" dirty="0" err="1"/>
              <a:t>crab</a:t>
            </a:r>
            <a:endParaRPr lang="nl-NL" sz="2585" b="1" dirty="0"/>
          </a:p>
        </p:txBody>
      </p:sp>
    </p:spTree>
    <p:extLst>
      <p:ext uri="{BB962C8B-B14F-4D97-AF65-F5344CB8AC3E}">
        <p14:creationId xmlns:p14="http://schemas.microsoft.com/office/powerpoint/2010/main" val="155281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66770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10</a:t>
            </a:fld>
            <a:endParaRPr lang="nl-NL" sz="1400"/>
          </a:p>
        </p:txBody>
      </p:sp>
      <p:sp>
        <p:nvSpPr>
          <p:cNvPr id="4" name="TextBox 3"/>
          <p:cNvSpPr txBox="1"/>
          <p:nvPr/>
        </p:nvSpPr>
        <p:spPr>
          <a:xfrm>
            <a:off x="401147" y="124959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/>
              </a:buClr>
            </a:pPr>
            <a:r>
              <a:rPr lang="en-US" sz="2800" dirty="0" err="1"/>
              <a:t>Methodes</a:t>
            </a:r>
            <a:r>
              <a:rPr lang="en-US" sz="2800" dirty="0"/>
              <a:t> van de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i="1" dirty="0"/>
              <a:t>World</a:t>
            </a:r>
            <a:r>
              <a:rPr lang="en-US" sz="2800" dirty="0"/>
              <a:t>: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74654"/>
              </p:ext>
            </p:extLst>
          </p:nvPr>
        </p:nvGraphicFramePr>
        <p:xfrm>
          <a:off x="1619672" y="2099449"/>
          <a:ext cx="5929808" cy="421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178">
                <a:tc>
                  <a:txBody>
                    <a:bodyPr/>
                    <a:lstStyle/>
                    <a:p>
                      <a:r>
                        <a:rPr lang="nl-BE" sz="2800" dirty="0"/>
                        <a:t>World</a:t>
                      </a:r>
                    </a:p>
                  </a:txBody>
                  <a:tcPr marL="381589" marR="38158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8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sz="2400" b="0" dirty="0"/>
                        <a:t>+ World(…)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828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act()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</a:t>
                      </a:r>
                      <a:r>
                        <a:rPr lang="en-US" sz="2400" dirty="0" err="1"/>
                        <a:t>addObject</a:t>
                      </a:r>
                      <a:r>
                        <a:rPr lang="en-US" sz="2400" dirty="0"/>
                        <a:t>(Actor object,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 x,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 y)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getHeight</a:t>
                      </a:r>
                      <a:r>
                        <a:rPr lang="en-US" sz="2400" dirty="0"/>
                        <a:t>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getWidth</a:t>
                      </a:r>
                      <a:r>
                        <a:rPr lang="en-US" sz="2400" dirty="0"/>
                        <a:t>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started()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stopped() 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…</a:t>
                      </a:r>
                      <a:endParaRPr lang="nl-BE" sz="2400" dirty="0"/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Afgeronde rechthoek 9"/>
          <p:cNvSpPr/>
          <p:nvPr/>
        </p:nvSpPr>
        <p:spPr>
          <a:xfrm>
            <a:off x="1871700" y="3623405"/>
            <a:ext cx="5400600" cy="496388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4.2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Nieuwe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toevoegen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type Actor versus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java.lang.Class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755576" y="2492896"/>
            <a:ext cx="8135816" cy="3171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800" dirty="0"/>
              <a:t>Eerste parameter is </a:t>
            </a:r>
            <a:r>
              <a:rPr lang="nl-NL" sz="2800" b="1" dirty="0">
                <a:solidFill>
                  <a:srgbClr val="FF0000"/>
                </a:solidFill>
              </a:rPr>
              <a:t>instantie </a:t>
            </a:r>
            <a:r>
              <a:rPr lang="nl-NL" sz="2800" dirty="0"/>
              <a:t>van een </a:t>
            </a:r>
            <a:r>
              <a:rPr lang="nl-NL" sz="2800" dirty="0" err="1"/>
              <a:t>Actor</a:t>
            </a:r>
            <a:r>
              <a:rPr lang="nl-NL" sz="2800" dirty="0"/>
              <a:t> – klasse</a:t>
            </a:r>
          </a:p>
          <a:p>
            <a:pPr>
              <a:buNone/>
            </a:pPr>
            <a:r>
              <a:rPr lang="en-US" sz="2800" dirty="0" err="1"/>
              <a:t>Vb</a:t>
            </a:r>
            <a:r>
              <a:rPr lang="en-US" sz="2800" dirty="0"/>
              <a:t>:   </a:t>
            </a:r>
            <a:r>
              <a:rPr lang="en-US" sz="26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6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new Worm()</a:t>
            </a:r>
            <a:r>
              <a:rPr lang="en-US" sz="2600" b="1" dirty="0">
                <a:latin typeface="Consolas" pitchFamily="49" charset="0"/>
                <a:cs typeface="Consolas" pitchFamily="49" charset="0"/>
              </a:rPr>
              <a:t>, 5, 10);</a:t>
            </a:r>
            <a:endParaRPr lang="nl-NL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nl-NL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nl-NL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nl-NL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4200"/>
              </a:spcBef>
              <a:buNone/>
            </a:pPr>
            <a:r>
              <a:rPr lang="nl-NL" sz="2800" dirty="0"/>
              <a:t>Parameter beschrijft een (Actor-) klasse</a:t>
            </a:r>
          </a:p>
          <a:p>
            <a:pPr>
              <a:buNone/>
            </a:pPr>
            <a:r>
              <a:rPr lang="en-US" sz="2800" dirty="0" err="1"/>
              <a:t>Vb</a:t>
            </a:r>
            <a:r>
              <a:rPr lang="en-US" sz="2800" dirty="0"/>
              <a:t>:   </a:t>
            </a:r>
            <a:r>
              <a:rPr lang="en-US" sz="2600" b="1" dirty="0" err="1">
                <a:latin typeface="Consolas" pitchFamily="49" charset="0"/>
                <a:cs typeface="Consolas" pitchFamily="49" charset="0"/>
              </a:rPr>
              <a:t>removeTouching</a:t>
            </a:r>
            <a:r>
              <a:rPr lang="en-US" sz="26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Worm.class</a:t>
            </a:r>
            <a:r>
              <a:rPr lang="en-US" sz="2600" b="1" dirty="0">
                <a:latin typeface="Consolas" pitchFamily="49" charset="0"/>
                <a:cs typeface="Consolas" pitchFamily="49" charset="0"/>
              </a:rPr>
              <a:t>);</a:t>
            </a:r>
            <a:endParaRPr lang="nl-NL" sz="26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92453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11</a:t>
            </a:fld>
            <a:endParaRPr lang="nl-NL" sz="1400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21577"/>
              </p:ext>
            </p:extLst>
          </p:nvPr>
        </p:nvGraphicFramePr>
        <p:xfrm>
          <a:off x="1043608" y="1301246"/>
          <a:ext cx="6624736" cy="102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nl-BE" sz="2800" dirty="0"/>
                        <a:t>World</a:t>
                      </a:r>
                    </a:p>
                  </a:txBody>
                  <a:tcPr marL="381589" marR="38158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60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en-US" sz="2600" dirty="0"/>
                        <a:t>+ void </a:t>
                      </a:r>
                      <a:r>
                        <a:rPr lang="en-US" sz="2600" dirty="0" err="1"/>
                        <a:t>addObject</a:t>
                      </a:r>
                      <a:r>
                        <a:rPr lang="en-US" sz="2600" dirty="0"/>
                        <a:t>(Actor object, </a:t>
                      </a:r>
                      <a:r>
                        <a:rPr lang="en-US" sz="2600" dirty="0" err="1"/>
                        <a:t>int</a:t>
                      </a:r>
                      <a:r>
                        <a:rPr lang="en-US" sz="2600" dirty="0"/>
                        <a:t> x, </a:t>
                      </a:r>
                      <a:r>
                        <a:rPr lang="en-US" sz="2600" dirty="0" err="1"/>
                        <a:t>int</a:t>
                      </a:r>
                      <a:r>
                        <a:rPr lang="en-US" sz="2600" dirty="0"/>
                        <a:t> y)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28411"/>
              </p:ext>
            </p:extLst>
          </p:nvPr>
        </p:nvGraphicFramePr>
        <p:xfrm>
          <a:off x="1037928" y="4149080"/>
          <a:ext cx="6696744" cy="108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849">
                <a:tc>
                  <a:txBody>
                    <a:bodyPr/>
                    <a:lstStyle/>
                    <a:p>
                      <a:r>
                        <a:rPr lang="nl-BE" sz="2800" dirty="0"/>
                        <a:t>Actor</a:t>
                      </a:r>
                    </a:p>
                  </a:txBody>
                  <a:tcPr marL="381589" marR="38158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263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en-US" sz="2600" dirty="0"/>
                        <a:t>+ void </a:t>
                      </a:r>
                      <a:r>
                        <a:rPr lang="en-US" sz="2600" dirty="0" err="1"/>
                        <a:t>removeTouching</a:t>
                      </a:r>
                      <a:r>
                        <a:rPr lang="en-US" sz="2600" dirty="0"/>
                        <a:t>(</a:t>
                      </a:r>
                      <a:r>
                        <a:rPr lang="en-US" sz="2600" dirty="0" err="1"/>
                        <a:t>java.lang.Class</a:t>
                      </a:r>
                      <a:r>
                        <a:rPr lang="en-US" sz="2600" baseline="0" dirty="0"/>
                        <a:t> </a:t>
                      </a:r>
                      <a:r>
                        <a:rPr lang="en-US" sz="2600" baseline="0" dirty="0" err="1"/>
                        <a:t>clss</a:t>
                      </a:r>
                      <a:r>
                        <a:rPr lang="en-US" sz="2600" baseline="0" dirty="0"/>
                        <a:t>)</a:t>
                      </a:r>
                      <a:endParaRPr lang="en-US" sz="2600" dirty="0"/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6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59216" cy="79208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8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(Actor object, </a:t>
            </a:r>
            <a:r>
              <a:rPr lang="en-US" sz="28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x, </a:t>
            </a:r>
            <a:r>
              <a:rPr lang="en-US" sz="28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y)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77462" y="6467686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12</a:t>
            </a:fld>
            <a:endParaRPr lang="nl-NL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4814" y="1052736"/>
            <a:ext cx="7920880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Clr>
                <a:schemeClr val="accent2"/>
              </a:buClr>
            </a:pPr>
            <a:r>
              <a:rPr lang="en-US" sz="2800" dirty="0" err="1"/>
              <a:t>Voegt</a:t>
            </a:r>
            <a:r>
              <a:rPr lang="en-US" sz="2800" dirty="0"/>
              <a:t> de </a:t>
            </a:r>
            <a:r>
              <a:rPr lang="en-US" sz="2800" i="1" dirty="0"/>
              <a:t>Actor</a:t>
            </a:r>
            <a:r>
              <a:rPr lang="en-US" sz="2800" dirty="0"/>
              <a:t> toe in de </a:t>
            </a:r>
            <a:r>
              <a:rPr lang="en-US" sz="2800" dirty="0" err="1"/>
              <a:t>wereld</a:t>
            </a:r>
            <a:r>
              <a:rPr lang="en-US" sz="2800" dirty="0"/>
              <a:t> op de </a:t>
            </a:r>
            <a:r>
              <a:rPr lang="en-US" sz="2800" dirty="0" err="1"/>
              <a:t>plaats</a:t>
            </a:r>
            <a:r>
              <a:rPr lang="en-US" sz="2800" dirty="0"/>
              <a:t> (</a:t>
            </a:r>
            <a:r>
              <a:rPr lang="en-US" sz="2800" dirty="0" err="1"/>
              <a:t>x,y</a:t>
            </a:r>
            <a:r>
              <a:rPr lang="en-US" sz="2800" dirty="0"/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2414" t="30883" r="32566" b="33617"/>
          <a:stretch>
            <a:fillRect/>
          </a:stretch>
        </p:blipFill>
        <p:spPr bwMode="auto">
          <a:xfrm>
            <a:off x="971600" y="2189096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5"/>
          <p:cNvCxnSpPr/>
          <p:nvPr/>
        </p:nvCxnSpPr>
        <p:spPr>
          <a:xfrm rot="5400000">
            <a:off x="-818306" y="3750402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7"/>
          <p:cNvCxnSpPr/>
          <p:nvPr/>
        </p:nvCxnSpPr>
        <p:spPr>
          <a:xfrm>
            <a:off x="1200200" y="1960496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0"/>
          <p:cNvSpPr txBox="1"/>
          <p:nvPr/>
        </p:nvSpPr>
        <p:spPr>
          <a:xfrm>
            <a:off x="362000" y="1808096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(0, 0)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289992" y="38243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2018184" y="15920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6" name="Wolkvormige toelichting 15"/>
          <p:cNvSpPr/>
          <p:nvPr/>
        </p:nvSpPr>
        <p:spPr>
          <a:xfrm>
            <a:off x="3275856" y="4176736"/>
            <a:ext cx="5112568" cy="1667036"/>
          </a:xfrm>
          <a:prstGeom prst="cloudCallout">
            <a:avLst>
              <a:gd name="adj1" fmla="val -56431"/>
              <a:gd name="adj2" fmla="val -445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150 </a:t>
            </a:r>
            <a:r>
              <a:rPr lang="en-US" sz="2800" dirty="0" err="1">
                <a:solidFill>
                  <a:schemeClr val="tx1"/>
                </a:solidFill>
              </a:rPr>
              <a:t>cellen</a:t>
            </a:r>
            <a:r>
              <a:rPr lang="en-US" sz="2800" dirty="0">
                <a:solidFill>
                  <a:schemeClr val="tx1"/>
                </a:solidFill>
              </a:rPr>
              <a:t> van links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100 </a:t>
            </a:r>
            <a:r>
              <a:rPr lang="en-US" sz="2800" dirty="0" err="1">
                <a:solidFill>
                  <a:schemeClr val="tx1"/>
                </a:solidFill>
              </a:rPr>
              <a:t>cellen</a:t>
            </a:r>
            <a:r>
              <a:rPr lang="en-US" sz="2800" dirty="0">
                <a:solidFill>
                  <a:schemeClr val="tx1"/>
                </a:solidFill>
              </a:rPr>
              <a:t> van </a:t>
            </a:r>
            <a:r>
              <a:rPr lang="en-US" sz="2800" dirty="0" err="1">
                <a:solidFill>
                  <a:schemeClr val="tx1"/>
                </a:solidFill>
              </a:rPr>
              <a:t>boven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956782" y="6107459"/>
            <a:ext cx="612068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(new Crab(), 150, 100);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4466"/>
            <a:ext cx="9144000" cy="8501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Voeg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krab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toe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aan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de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wereld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86600" y="6496050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13</a:t>
            </a:fld>
            <a:endParaRPr lang="nl-NL" sz="1400"/>
          </a:p>
        </p:txBody>
      </p:sp>
      <p:sp>
        <p:nvSpPr>
          <p:cNvPr id="16" name="TextBox 3"/>
          <p:cNvSpPr txBox="1"/>
          <p:nvPr/>
        </p:nvSpPr>
        <p:spPr>
          <a:xfrm>
            <a:off x="539552" y="162530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/>
              </a:buClr>
            </a:pPr>
            <a:r>
              <a:rPr lang="en-US" sz="2800" dirty="0"/>
              <a:t> </a:t>
            </a:r>
            <a:r>
              <a:rPr lang="en-US" sz="2800" dirty="0" err="1"/>
              <a:t>Voeg</a:t>
            </a:r>
            <a:r>
              <a:rPr lang="en-US" sz="2800" dirty="0"/>
              <a:t> nu de </a:t>
            </a:r>
            <a:r>
              <a:rPr lang="en-US" sz="2800" dirty="0" err="1"/>
              <a:t>methode-aanroep</a:t>
            </a:r>
            <a:r>
              <a:rPr lang="en-US" sz="2800" dirty="0"/>
              <a:t> toe in de constructor</a:t>
            </a:r>
          </a:p>
          <a:p>
            <a:pPr marL="514350" indent="-514350">
              <a:buClr>
                <a:schemeClr val="accent2"/>
              </a:buClr>
            </a:pPr>
            <a:endParaRPr lang="en-US" sz="2800" dirty="0"/>
          </a:p>
          <a:p>
            <a:pPr marL="514350" indent="-514350">
              <a:buClr>
                <a:schemeClr val="accent2"/>
              </a:buClr>
            </a:pPr>
            <a:endParaRPr lang="en-US" sz="2800" dirty="0"/>
          </a:p>
          <a:p>
            <a:pPr marL="514350" indent="-514350">
              <a:buClr>
                <a:schemeClr val="accent2"/>
              </a:buClr>
            </a:pPr>
            <a:endParaRPr lang="en-US" sz="2800" dirty="0"/>
          </a:p>
          <a:p>
            <a:pPr marL="514350" indent="-514350">
              <a:buClr>
                <a:schemeClr val="accent2"/>
              </a:buClr>
            </a:pPr>
            <a:endParaRPr lang="en-US" sz="2800" dirty="0"/>
          </a:p>
          <a:p>
            <a:pPr marL="514350" indent="-514350">
              <a:buClr>
                <a:schemeClr val="accent2"/>
              </a:buClr>
            </a:pPr>
            <a:endParaRPr lang="en-US" sz="2800" dirty="0"/>
          </a:p>
          <a:p>
            <a:pPr marL="514350" indent="-514350">
              <a:buClr>
                <a:schemeClr val="accent2"/>
              </a:buClr>
            </a:pPr>
            <a:endParaRPr lang="en-US" sz="2800" dirty="0"/>
          </a:p>
          <a:p>
            <a:pPr marL="514350" indent="-514350">
              <a:buClr>
                <a:schemeClr val="accent2"/>
              </a:buClr>
            </a:pPr>
            <a:endParaRPr lang="en-US" sz="2800" dirty="0"/>
          </a:p>
          <a:p>
            <a:pPr marL="514350" indent="-514350">
              <a:buClr>
                <a:schemeClr val="accent2"/>
              </a:buClr>
            </a:pPr>
            <a:r>
              <a:rPr lang="en-US" sz="2800" dirty="0" err="1"/>
              <a:t>Compileer</a:t>
            </a:r>
            <a:r>
              <a:rPr lang="en-US" sz="2800" dirty="0"/>
              <a:t>…</a:t>
            </a:r>
          </a:p>
        </p:txBody>
      </p:sp>
      <p:sp>
        <p:nvSpPr>
          <p:cNvPr id="20" name="Rectangle 4"/>
          <p:cNvSpPr/>
          <p:nvPr/>
        </p:nvSpPr>
        <p:spPr>
          <a:xfrm>
            <a:off x="885885" y="2420888"/>
            <a:ext cx="7372230" cy="23035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CrabWorld() 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 super(560, 560, 1);</a:t>
            </a:r>
          </a:p>
          <a:p>
            <a:pPr>
              <a:lnSpc>
                <a:spcPts val="3500"/>
              </a:lnSpc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(new Crab(), 150, 100);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60" y="2242961"/>
            <a:ext cx="5148550" cy="454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7964" y="116632"/>
            <a:ext cx="7620000" cy="778098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     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Oefening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86" y="1440328"/>
            <a:ext cx="7452828" cy="4497363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2800" dirty="0" err="1"/>
              <a:t>Initialiseer</a:t>
            </a:r>
            <a:r>
              <a:rPr lang="en-US" sz="2800" dirty="0"/>
              <a:t> de </a:t>
            </a:r>
            <a:r>
              <a:rPr lang="en-US" sz="2800" dirty="0" err="1"/>
              <a:t>CrabWorld</a:t>
            </a:r>
            <a:r>
              <a:rPr lang="en-US" sz="2800" dirty="0"/>
              <a:t> met: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sz="2800" dirty="0"/>
              <a:t>1 worm,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sz="2800" dirty="0"/>
              <a:t>2 </a:t>
            </a:r>
            <a:r>
              <a:rPr lang="en-US" sz="2800" dirty="0" err="1"/>
              <a:t>krabben</a:t>
            </a:r>
            <a:r>
              <a:rPr lang="en-US" sz="2800" dirty="0"/>
              <a:t>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sz="2800" dirty="0"/>
              <a:t>en 1 </a:t>
            </a:r>
            <a:r>
              <a:rPr lang="en-US" sz="2800" dirty="0" err="1"/>
              <a:t>kreeft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4447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14</a:t>
            </a:fld>
            <a:endParaRPr lang="nl-NL" sz="1400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2760993" y="3301093"/>
            <a:ext cx="759039" cy="12576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2773589" y="293176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2760993" y="3717032"/>
            <a:ext cx="1234943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/>
          <p:nvPr/>
        </p:nvSpPr>
        <p:spPr>
          <a:xfrm>
            <a:off x="2984308" y="33907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2760993" y="4011229"/>
            <a:ext cx="2171047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3382056" y="400407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300</a:t>
            </a:r>
          </a:p>
        </p:txBody>
      </p:sp>
      <p:cxnSp>
        <p:nvCxnSpPr>
          <p:cNvPr id="18" name="Rechte verbindingslijn met pijl 17"/>
          <p:cNvCxnSpPr/>
          <p:nvPr/>
        </p:nvCxnSpPr>
        <p:spPr>
          <a:xfrm flipV="1">
            <a:off x="3613922" y="2835037"/>
            <a:ext cx="0" cy="328682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3615186" y="28350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50</a:t>
            </a:r>
          </a:p>
        </p:txBody>
      </p:sp>
      <p:cxnSp>
        <p:nvCxnSpPr>
          <p:cNvPr id="21" name="Rechte verbindingslijn met pijl 20"/>
          <p:cNvCxnSpPr/>
          <p:nvPr/>
        </p:nvCxnSpPr>
        <p:spPr>
          <a:xfrm flipV="1">
            <a:off x="4318160" y="2835036"/>
            <a:ext cx="0" cy="627747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/>
          <p:nvPr/>
        </p:nvSpPr>
        <p:spPr>
          <a:xfrm>
            <a:off x="4239246" y="2958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cxnSp>
        <p:nvCxnSpPr>
          <p:cNvPr id="24" name="Rechte verbindingslijn met pijl 23"/>
          <p:cNvCxnSpPr/>
          <p:nvPr/>
        </p:nvCxnSpPr>
        <p:spPr>
          <a:xfrm flipV="1">
            <a:off x="5110248" y="2859101"/>
            <a:ext cx="0" cy="967462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5063888" y="31290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150</a:t>
            </a:r>
          </a:p>
        </p:txBody>
      </p:sp>
      <p:cxnSp>
        <p:nvCxnSpPr>
          <p:cNvPr id="30" name="Rechte verbindingslijn met pijl 29"/>
          <p:cNvCxnSpPr/>
          <p:nvPr/>
        </p:nvCxnSpPr>
        <p:spPr>
          <a:xfrm flipV="1">
            <a:off x="4318160" y="3717032"/>
            <a:ext cx="0" cy="1315286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4278703" y="44302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</a:t>
            </a:r>
          </a:p>
        </p:txBody>
      </p:sp>
      <p:sp>
        <p:nvSpPr>
          <p:cNvPr id="22" name="Wolkvormige toelichting 21"/>
          <p:cNvSpPr/>
          <p:nvPr/>
        </p:nvSpPr>
        <p:spPr>
          <a:xfrm>
            <a:off x="3824538" y="116632"/>
            <a:ext cx="4851918" cy="1554293"/>
          </a:xfrm>
          <a:prstGeom prst="cloudCallout">
            <a:avLst>
              <a:gd name="adj1" fmla="val -72195"/>
              <a:gd name="adj2" fmla="val 3354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dirty="0" err="1">
                <a:solidFill>
                  <a:schemeClr val="tx1"/>
                </a:solidFill>
              </a:rPr>
              <a:t>nieuwe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methode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populateWorld1()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3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23"/>
            <a:ext cx="9144000" cy="8877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4.3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Declaratie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lokale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variabelen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503548" y="1301274"/>
            <a:ext cx="8136904" cy="48006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Om extra </a:t>
            </a:r>
            <a:r>
              <a:rPr lang="en-US" sz="2800" dirty="0" err="1"/>
              <a:t>informatie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korte</a:t>
            </a:r>
            <a:r>
              <a:rPr lang="en-US" sz="2800" dirty="0"/>
              <a:t> </a:t>
            </a:r>
            <a:r>
              <a:rPr lang="en-US" sz="2800" dirty="0" err="1"/>
              <a:t>tijd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onthouden</a:t>
            </a:r>
            <a:endParaRPr lang="en-US" sz="2800" dirty="0"/>
          </a:p>
          <a:p>
            <a:pPr marL="446088" indent="-331788">
              <a:spcBef>
                <a:spcPts val="1200"/>
              </a:spcBef>
              <a:buSzPct val="100000"/>
            </a:pPr>
            <a:r>
              <a:rPr lang="en-US" sz="2800" dirty="0" err="1"/>
              <a:t>plaats</a:t>
            </a:r>
            <a:r>
              <a:rPr lang="en-US" sz="2800" dirty="0"/>
              <a:t> </a:t>
            </a:r>
            <a:r>
              <a:rPr lang="en-US" sz="2800" dirty="0" err="1"/>
              <a:t>voorzien</a:t>
            </a:r>
            <a:r>
              <a:rPr lang="en-US" sz="2800" dirty="0"/>
              <a:t> in het </a:t>
            </a:r>
            <a:r>
              <a:rPr lang="en-US" sz="2800" dirty="0" err="1"/>
              <a:t>geheugen</a:t>
            </a:r>
            <a:r>
              <a:rPr lang="en-US" sz="2800" dirty="0"/>
              <a:t> </a:t>
            </a:r>
          </a:p>
          <a:p>
            <a:pPr marL="446088" indent="-331788">
              <a:spcBef>
                <a:spcPts val="1200"/>
              </a:spcBef>
              <a:buSzPct val="100000"/>
            </a:pP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gebruikt</a:t>
            </a:r>
            <a:r>
              <a:rPr lang="en-US" sz="2800" dirty="0"/>
              <a:t> in het “</a:t>
            </a:r>
            <a:r>
              <a:rPr lang="en-US" sz="2800" dirty="0" err="1"/>
              <a:t>blok</a:t>
            </a:r>
            <a:r>
              <a:rPr lang="en-US" sz="2800" dirty="0"/>
              <a:t>” </a:t>
            </a:r>
            <a:r>
              <a:rPr lang="en-US" sz="2800" dirty="0" err="1"/>
              <a:t>waarin</a:t>
            </a:r>
            <a:r>
              <a:rPr lang="en-US" sz="2800" dirty="0"/>
              <a:t> je het </a:t>
            </a:r>
            <a:r>
              <a:rPr lang="en-US" sz="2800" dirty="0" err="1"/>
              <a:t>declareert</a:t>
            </a:r>
            <a:endParaRPr lang="en-US" sz="2800" dirty="0"/>
          </a:p>
          <a:p>
            <a:pPr marL="114300" indent="0">
              <a:spcBef>
                <a:spcPts val="2400"/>
              </a:spcBef>
              <a:buClr>
                <a:schemeClr val="accent1"/>
              </a:buClr>
              <a:buSzPct val="100000"/>
              <a:buNone/>
            </a:pPr>
            <a:r>
              <a:rPr lang="nl-BE" sz="2800" b="1" u="sng" dirty="0"/>
              <a:t>Voorbeeld</a:t>
            </a:r>
            <a:endParaRPr lang="en-US" sz="2800" i="1" dirty="0"/>
          </a:p>
          <a:p>
            <a:pPr>
              <a:buNone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E7A15FB-1C21-453F-BB13-3004DACB0E12}" type="slidenum">
              <a:rPr lang="nl-NL" sz="1400" smtClean="0"/>
              <a:pPr/>
              <a:t>15</a:t>
            </a:fld>
            <a:endParaRPr lang="nl-NL" sz="1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60397" y="3985805"/>
            <a:ext cx="352036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public void act()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k;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}  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3980477" y="4770635"/>
            <a:ext cx="576064" cy="43930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Lijntoelichting 1 10"/>
          <p:cNvSpPr/>
          <p:nvPr/>
        </p:nvSpPr>
        <p:spPr>
          <a:xfrm>
            <a:off x="740117" y="4426346"/>
            <a:ext cx="2041356" cy="980415"/>
          </a:xfrm>
          <a:prstGeom prst="borderCallout1">
            <a:avLst>
              <a:gd name="adj1" fmla="val 48952"/>
              <a:gd name="adj2" fmla="val 100028"/>
              <a:gd name="adj3" fmla="val 51336"/>
              <a:gd name="adj4" fmla="val 15929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type van de variabele</a:t>
            </a:r>
            <a:endParaRPr lang="nl-NL" sz="2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663995" y="4770635"/>
            <a:ext cx="227992" cy="43930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Lijntoelichting 1 12"/>
          <p:cNvSpPr/>
          <p:nvPr/>
        </p:nvSpPr>
        <p:spPr>
          <a:xfrm>
            <a:off x="2947801" y="5794499"/>
            <a:ext cx="3660380" cy="720080"/>
          </a:xfrm>
          <a:prstGeom prst="borderCallout1">
            <a:avLst>
              <a:gd name="adj1" fmla="val -3430"/>
              <a:gd name="adj2" fmla="val 49129"/>
              <a:gd name="adj3" fmla="val -80412"/>
              <a:gd name="adj4" fmla="val 4906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naam van de variabele</a:t>
            </a:r>
            <a:endParaRPr lang="nl-NL" sz="2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Wolkvormige toelichting 13"/>
          <p:cNvSpPr/>
          <p:nvPr/>
        </p:nvSpPr>
        <p:spPr>
          <a:xfrm>
            <a:off x="6312929" y="4226699"/>
            <a:ext cx="2304703" cy="1388516"/>
          </a:xfrm>
          <a:prstGeom prst="cloudCallout">
            <a:avLst>
              <a:gd name="adj1" fmla="val -47847"/>
              <a:gd name="adj2" fmla="val 1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" name="Rechthoek 14"/>
          <p:cNvSpPr/>
          <p:nvPr/>
        </p:nvSpPr>
        <p:spPr>
          <a:xfrm>
            <a:off x="7097432" y="4666756"/>
            <a:ext cx="684524" cy="5179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41999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95983"/>
              </p:ext>
            </p:extLst>
          </p:nvPr>
        </p:nvGraphicFramePr>
        <p:xfrm>
          <a:off x="2663577" y="2631597"/>
          <a:ext cx="4392488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076">
                <a:tc gridSpan="2"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Primitieve types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399">
                <a:tc>
                  <a:txBody>
                    <a:bodyPr/>
                    <a:lstStyle/>
                    <a:p>
                      <a:r>
                        <a:rPr lang="nl-BE" sz="2400" b="1" dirty="0"/>
                        <a:t>int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dirty="0"/>
                        <a:t>geheel getal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399">
                <a:tc>
                  <a:txBody>
                    <a:bodyPr/>
                    <a:lstStyle/>
                    <a:p>
                      <a:r>
                        <a:rPr lang="nl-BE" sz="2400" b="1" dirty="0" err="1"/>
                        <a:t>boolean</a:t>
                      </a:r>
                      <a:endParaRPr lang="nl-BE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dirty="0" err="1"/>
                        <a:t>true</a:t>
                      </a:r>
                      <a:r>
                        <a:rPr lang="nl-BE" sz="2400" dirty="0"/>
                        <a:t>/</a:t>
                      </a:r>
                      <a:r>
                        <a:rPr lang="nl-BE" sz="2400" dirty="0" err="1"/>
                        <a:t>false</a:t>
                      </a:r>
                      <a:endParaRPr lang="nl-BE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399">
                <a:tc>
                  <a:txBody>
                    <a:bodyPr/>
                    <a:lstStyle/>
                    <a:p>
                      <a:r>
                        <a:rPr lang="nl-BE" sz="2400" b="1" dirty="0"/>
                        <a:t>double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dirty="0"/>
                        <a:t>kommagetal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Type van een variabele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556969"/>
            <a:ext cx="792088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Bepaalt wat je IN die variabele kan bijhouden</a:t>
            </a:r>
          </a:p>
          <a:p>
            <a:pPr marL="114300" indent="0">
              <a:buNone/>
            </a:pPr>
            <a:endParaRPr lang="nl-BE" sz="32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56065" y="6497786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16</a:t>
            </a:fld>
            <a:endParaRPr lang="nl-NL" sz="1400"/>
          </a:p>
        </p:txBody>
      </p:sp>
      <p:pic>
        <p:nvPicPr>
          <p:cNvPr id="10" name="Picture 5" descr="java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0809" y="75395"/>
            <a:ext cx="1132656" cy="11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80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4730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Naam van een variabele 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395536" y="980728"/>
            <a:ext cx="8101433" cy="516064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nl-BE" sz="2800" b="1" dirty="0">
                <a:solidFill>
                  <a:schemeClr val="accent4"/>
                </a:solidFill>
              </a:rPr>
              <a:t>Kies je zelf!</a:t>
            </a:r>
            <a:r>
              <a:rPr lang="nl-BE" sz="2800" dirty="0"/>
              <a:t>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nl-BE" sz="2800" dirty="0"/>
              <a:t>En moet volgende regels volgen:</a:t>
            </a:r>
            <a:endParaRPr lang="nl-BE" sz="2800" dirty="0">
              <a:cs typeface="Courier New" pitchFamily="49" charset="0"/>
            </a:endParaRPr>
          </a:p>
          <a:p>
            <a:pPr marL="361950" indent="-361950">
              <a:lnSpc>
                <a:spcPts val="4000"/>
              </a:lnSpc>
            </a:pPr>
            <a:r>
              <a:rPr lang="nl-BE" sz="2800" dirty="0">
                <a:cs typeface="Courier New" pitchFamily="49" charset="0"/>
              </a:rPr>
              <a:t>bevat uitsluitend hoofd- en kleine letters, cijfers en het onderstreepteken '_'  (geen </a:t>
            </a:r>
            <a:r>
              <a:rPr lang="nl-BE" sz="2800" dirty="0" err="1">
                <a:cs typeface="Courier New" pitchFamily="49" charset="0"/>
              </a:rPr>
              <a:t>blanco's</a:t>
            </a:r>
            <a:r>
              <a:rPr lang="nl-BE" sz="2800" dirty="0">
                <a:cs typeface="Courier New" pitchFamily="49" charset="0"/>
              </a:rPr>
              <a:t>!!)</a:t>
            </a:r>
          </a:p>
          <a:p>
            <a:pPr marL="361950" indent="-361950">
              <a:lnSpc>
                <a:spcPts val="4000"/>
              </a:lnSpc>
            </a:pPr>
            <a:r>
              <a:rPr lang="nl-BE" sz="2800" dirty="0">
                <a:cs typeface="Courier New" pitchFamily="49" charset="0"/>
              </a:rPr>
              <a:t>begint met een letter of _                                              (dus niet met een cijfer)</a:t>
            </a:r>
          </a:p>
          <a:p>
            <a:pPr marL="361950" indent="-361950">
              <a:lnSpc>
                <a:spcPts val="4000"/>
              </a:lnSpc>
            </a:pPr>
            <a:r>
              <a:rPr lang="nl-BE" sz="2800" dirty="0">
                <a:cs typeface="Courier New" pitchFamily="49" charset="0"/>
              </a:rPr>
              <a:t>behoort niet tot de lijst van gereserveerde woorden (zoals 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int</a:t>
            </a:r>
            <a:r>
              <a:rPr lang="nl-BE" sz="2800" dirty="0">
                <a:cs typeface="Courier New" pitchFamily="49" charset="0"/>
              </a:rPr>
              <a:t>,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800" dirty="0">
                <a:cs typeface="Courier New" pitchFamily="49" charset="0"/>
              </a:rPr>
              <a:t>,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nl-BE" sz="2800" dirty="0">
                <a:cs typeface="Courier New" pitchFamily="49" charset="0"/>
              </a:rPr>
              <a:t> …)</a:t>
            </a:r>
          </a:p>
          <a:p>
            <a:pPr marL="361950" indent="-361950">
              <a:lnSpc>
                <a:spcPts val="4000"/>
              </a:lnSpc>
            </a:pPr>
            <a:r>
              <a:rPr lang="nl-BE" sz="2800" dirty="0">
                <a:cs typeface="Courier New" pitchFamily="49" charset="0"/>
              </a:rPr>
              <a:t>i</a:t>
            </a:r>
            <a:r>
              <a:rPr lang="nl-BE" sz="2800" dirty="0"/>
              <a:t>s betekenisvol</a:t>
            </a:r>
          </a:p>
          <a:p>
            <a:pPr marL="361950" indent="-361950">
              <a:lnSpc>
                <a:spcPts val="4000"/>
              </a:lnSpc>
            </a:pPr>
            <a:r>
              <a:rPr lang="nl-BE" sz="2800" dirty="0"/>
              <a:t>let op: Java is case </a:t>
            </a:r>
            <a:r>
              <a:rPr lang="nl-BE" sz="2800" dirty="0" err="1"/>
              <a:t>sensitive</a:t>
            </a:r>
            <a:r>
              <a:rPr lang="nl-BE" sz="2800" dirty="0"/>
              <a:t>!!  </a:t>
            </a:r>
            <a:r>
              <a:rPr lang="fr-BE" sz="2800" dirty="0">
                <a:sym typeface="Symbol" pitchFamily="18" charset="2"/>
              </a:rPr>
              <a:t> </a:t>
            </a:r>
            <a:r>
              <a:rPr lang="fr-BE" sz="28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som</a:t>
            </a:r>
            <a:r>
              <a:rPr lang="fr-BE" sz="28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≠ </a:t>
            </a:r>
            <a:r>
              <a:rPr lang="fr-BE" sz="28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Som</a:t>
            </a:r>
            <a:endParaRPr lang="nl-NL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77025" y="6468070"/>
            <a:ext cx="2057400" cy="365125"/>
          </a:xfrm>
        </p:spPr>
        <p:txBody>
          <a:bodyPr/>
          <a:lstStyle/>
          <a:p>
            <a:fld id="{6E7A15FB-1C21-453F-BB13-3004DACB0E12}" type="slidenum">
              <a:rPr lang="nl-NL" sz="1400" smtClean="0"/>
              <a:pPr/>
              <a:t>17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765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479"/>
            <a:ext cx="9108504" cy="92919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4.4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Toekenning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86600" y="6480991"/>
            <a:ext cx="2057400" cy="365125"/>
          </a:xfrm>
        </p:spPr>
        <p:txBody>
          <a:bodyPr/>
          <a:lstStyle/>
          <a:p>
            <a:fld id="{6E7A15FB-1C21-453F-BB13-3004DACB0E12}" type="slidenum">
              <a:rPr lang="nl-NL" sz="1400" smtClean="0"/>
              <a:pPr/>
              <a:t>18</a:t>
            </a:fld>
            <a:endParaRPr lang="nl-NL" sz="1400"/>
          </a:p>
        </p:txBody>
      </p:sp>
      <p:sp>
        <p:nvSpPr>
          <p:cNvPr id="21" name="TextBox 20"/>
          <p:cNvSpPr txBox="1"/>
          <p:nvPr/>
        </p:nvSpPr>
        <p:spPr>
          <a:xfrm>
            <a:off x="611560" y="1124744"/>
            <a:ext cx="68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/>
              <a:t>Doel</a:t>
            </a:r>
            <a:r>
              <a:rPr lang="en-US" sz="2800" b="1" dirty="0"/>
              <a:t>:  </a:t>
            </a:r>
            <a:r>
              <a:rPr lang="en-US" sz="2800" dirty="0" err="1"/>
              <a:t>waarde</a:t>
            </a:r>
            <a:r>
              <a:rPr lang="en-US" sz="2800" dirty="0"/>
              <a:t> </a:t>
            </a:r>
            <a:r>
              <a:rPr lang="en-US" sz="2800" dirty="0" err="1"/>
              <a:t>opslaan</a:t>
            </a:r>
            <a:r>
              <a:rPr lang="en-US" sz="2800" dirty="0"/>
              <a:t> in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variabele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b="1" u="sng" dirty="0"/>
              <a:t>Syntax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i="1" dirty="0"/>
              <a:t>      </a:t>
            </a:r>
            <a:r>
              <a:rPr lang="en-US" sz="2800" i="1" dirty="0" err="1">
                <a:latin typeface="Consolas" pitchFamily="49" charset="0"/>
                <a:cs typeface="Consolas" pitchFamily="49" charset="0"/>
              </a:rPr>
              <a:t>variabele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i="1" dirty="0" err="1">
                <a:latin typeface="Consolas" pitchFamily="49" charset="0"/>
                <a:cs typeface="Consolas" pitchFamily="49" charset="0"/>
              </a:rPr>
              <a:t>uitdrukking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endParaRPr lang="en-US" sz="2800" i="1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800"/>
              </a:spcBef>
            </a:pPr>
            <a:endParaRPr lang="en-US" sz="2800" i="1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800"/>
              </a:spcBef>
            </a:pPr>
            <a:r>
              <a:rPr lang="nl-BE" sz="2800" b="1" u="sng" dirty="0"/>
              <a:t>Voorbeeld</a:t>
            </a:r>
            <a:endParaRPr lang="en-US" sz="2800" i="1" dirty="0"/>
          </a:p>
          <a:p>
            <a:pPr>
              <a:spcBef>
                <a:spcPts val="1800"/>
              </a:spcBef>
            </a:pPr>
            <a:endParaRPr lang="en-US" sz="2800" i="1" dirty="0">
              <a:latin typeface="Consolas" pitchFamily="49" charset="0"/>
              <a:cs typeface="Consolas" pitchFamily="49" charset="0"/>
            </a:endParaRPr>
          </a:p>
          <a:p>
            <a:endParaRPr lang="en-US" sz="32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9896" y="4357846"/>
            <a:ext cx="338437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public void act()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k;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k = 5;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} 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400560" y="4357846"/>
            <a:ext cx="324036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public void act()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k = 5;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}  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4217411" y="1860446"/>
            <a:ext cx="366298" cy="439306"/>
          </a:xfrm>
          <a:prstGeom prst="roundRect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Lijntoelichting 1 22"/>
          <p:cNvSpPr/>
          <p:nvPr/>
        </p:nvSpPr>
        <p:spPr>
          <a:xfrm>
            <a:off x="683568" y="2629654"/>
            <a:ext cx="2016224" cy="864096"/>
          </a:xfrm>
          <a:prstGeom prst="borderCallout1">
            <a:avLst>
              <a:gd name="adj1" fmla="val 1332"/>
              <a:gd name="adj2" fmla="val 66505"/>
              <a:gd name="adj3" fmla="val -46019"/>
              <a:gd name="adj4" fmla="val 8864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naam van </a:t>
            </a:r>
          </a:p>
          <a:p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de variabele</a:t>
            </a:r>
            <a:endParaRPr lang="nl-NL" sz="2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Lijntoelichting 1 24"/>
          <p:cNvSpPr/>
          <p:nvPr/>
        </p:nvSpPr>
        <p:spPr>
          <a:xfrm>
            <a:off x="6116216" y="2647960"/>
            <a:ext cx="1368152" cy="872088"/>
          </a:xfrm>
          <a:prstGeom prst="borderCallout1">
            <a:avLst>
              <a:gd name="adj1" fmla="val -255"/>
              <a:gd name="adj2" fmla="val 26008"/>
              <a:gd name="adj3" fmla="val -51840"/>
              <a:gd name="adj4" fmla="val 85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nieuwe </a:t>
            </a:r>
          </a:p>
          <a:p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inhoud</a:t>
            </a:r>
            <a:endParaRPr lang="nl-NL" sz="2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Lijntoelichting 1 25"/>
          <p:cNvSpPr/>
          <p:nvPr/>
        </p:nvSpPr>
        <p:spPr>
          <a:xfrm>
            <a:off x="3001656" y="2701662"/>
            <a:ext cx="2797808" cy="720080"/>
          </a:xfrm>
          <a:prstGeom prst="borderCallout1">
            <a:avLst>
              <a:gd name="adj1" fmla="val -3430"/>
              <a:gd name="adj2" fmla="val 50112"/>
              <a:gd name="adj3" fmla="val -55015"/>
              <a:gd name="adj4" fmla="val 50645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toekenningsteken</a:t>
            </a:r>
            <a:endParaRPr lang="nl-NL" sz="2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Wolkvormige toelichting 10"/>
          <p:cNvSpPr/>
          <p:nvPr/>
        </p:nvSpPr>
        <p:spPr>
          <a:xfrm>
            <a:off x="6332016" y="5233248"/>
            <a:ext cx="2304703" cy="1388516"/>
          </a:xfrm>
          <a:prstGeom prst="cloudCallout">
            <a:avLst>
              <a:gd name="adj1" fmla="val -47847"/>
              <a:gd name="adj2" fmla="val 1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" name="Rechthoek 12"/>
          <p:cNvSpPr/>
          <p:nvPr/>
        </p:nvSpPr>
        <p:spPr>
          <a:xfrm>
            <a:off x="7116519" y="5757111"/>
            <a:ext cx="684524" cy="5179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99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19" grpId="0" animBg="1"/>
      <p:bldP spid="23" grpId="0" animBg="1"/>
      <p:bldP spid="25" grpId="0" animBg="1"/>
      <p:bldP spid="26" grpId="0" animBg="1"/>
      <p:bldP spid="11" grpId="0" animBg="1"/>
      <p:bldP spid="13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95605"/>
              </p:ext>
            </p:extLst>
          </p:nvPr>
        </p:nvGraphicFramePr>
        <p:xfrm>
          <a:off x="395536" y="2204864"/>
          <a:ext cx="774247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5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Primitieve types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Referentietypes = Klassen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int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geheel getal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World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een</a:t>
                      </a:r>
                      <a:r>
                        <a:rPr lang="nl-BE" sz="2000" baseline="0" dirty="0"/>
                        <a:t> wereld-object</a:t>
                      </a:r>
                      <a:endParaRPr lang="nl-BE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boolean</a:t>
                      </a:r>
                      <a:endParaRPr lang="nl-BE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 err="1"/>
                        <a:t>true</a:t>
                      </a:r>
                      <a:r>
                        <a:rPr lang="nl-BE" sz="2000" dirty="0"/>
                        <a:t>/</a:t>
                      </a:r>
                      <a:r>
                        <a:rPr lang="nl-BE" sz="2000" dirty="0" err="1"/>
                        <a:t>false</a:t>
                      </a:r>
                      <a:endParaRPr lang="nl-BE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GreenfootImage</a:t>
                      </a:r>
                      <a:endParaRPr lang="nl-BE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een </a:t>
                      </a:r>
                      <a:r>
                        <a:rPr lang="nl-BE" sz="2000" dirty="0" err="1"/>
                        <a:t>GreenfootImage</a:t>
                      </a:r>
                      <a:r>
                        <a:rPr lang="nl-BE" sz="2000" dirty="0"/>
                        <a:t>-object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double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kommagetal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Actor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een actor-object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Wolkvormige toelichting 3"/>
          <p:cNvSpPr/>
          <p:nvPr/>
        </p:nvSpPr>
        <p:spPr>
          <a:xfrm>
            <a:off x="3275856" y="4235572"/>
            <a:ext cx="5112568" cy="1461999"/>
          </a:xfrm>
          <a:prstGeom prst="cloudCallout">
            <a:avLst>
              <a:gd name="adj1" fmla="val -25569"/>
              <a:gd name="adj2" fmla="val -79551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err="1">
                <a:solidFill>
                  <a:schemeClr val="tx1"/>
                </a:solidFill>
              </a:rPr>
              <a:t>Bevatten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referentie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(= </a:t>
            </a:r>
            <a:r>
              <a:rPr lang="en-US" sz="2400" dirty="0" err="1">
                <a:solidFill>
                  <a:schemeClr val="tx1"/>
                </a:solidFill>
              </a:rPr>
              <a:t>verwijzing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zie</a:t>
            </a:r>
            <a:r>
              <a:rPr lang="en-US" sz="2400" dirty="0">
                <a:solidFill>
                  <a:schemeClr val="tx1"/>
                </a:solidFill>
              </a:rPr>
              <a:t> later)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163"/>
            <a:ext cx="9144000" cy="979452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4.5 Type van een variabele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40768"/>
            <a:ext cx="835184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Bepaalt wat je IN die variabele kan bijhouden</a:t>
            </a:r>
          </a:p>
          <a:p>
            <a:pPr marL="114300" indent="0">
              <a:buNone/>
            </a:pPr>
            <a:endParaRPr lang="nl-BE" sz="32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88156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19</a:t>
            </a:fld>
            <a:endParaRPr lang="nl-NL" sz="1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28" y="4553582"/>
            <a:ext cx="1008112" cy="32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jav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249" y="66589"/>
            <a:ext cx="1132656" cy="11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82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610"/>
            <a:ext cx="9144000" cy="706090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Inhoud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51520" y="1268760"/>
            <a:ext cx="7620000" cy="4944616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</a:pPr>
            <a:r>
              <a:rPr lang="nl-BE" sz="2800" dirty="0"/>
              <a:t>initialiseren van de wereld</a:t>
            </a:r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afbeeldingen instellen, laten veranderen</a:t>
            </a:r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constructoren</a:t>
            </a:r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opdracht new</a:t>
            </a:r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instantievariabelen</a:t>
            </a:r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lokale variabelen</a:t>
            </a:r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toekenning</a:t>
            </a:r>
          </a:p>
          <a:p>
            <a:endParaRPr lang="nl-NL" sz="28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550" y="6492875"/>
            <a:ext cx="2057400" cy="365125"/>
          </a:xfrm>
        </p:spPr>
        <p:txBody>
          <a:bodyPr>
            <a:normAutofit/>
          </a:bodyPr>
          <a:lstStyle/>
          <a:p>
            <a:fld id="{6E7A15FB-1C21-453F-BB13-3004DACB0E12}" type="slidenum">
              <a:rPr lang="nl-NL" sz="1400" smtClean="0"/>
              <a:pPr/>
              <a:t>2</a:t>
            </a:fld>
            <a:endParaRPr lang="nl-NL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29780"/>
            <a:ext cx="4672973" cy="41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>
              <a:lnSpc>
                <a:spcPts val="6000"/>
              </a:lnSpc>
            </a:pP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nieuw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object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maken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en                         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bijhouden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variabele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40" y="1916832"/>
            <a:ext cx="7800977" cy="936104"/>
          </a:xfrm>
        </p:spPr>
        <p:txBody>
          <a:bodyPr>
            <a:noAutofit/>
          </a:bodyPr>
          <a:lstStyle/>
          <a:p>
            <a:pPr indent="-342900">
              <a:lnSpc>
                <a:spcPts val="4000"/>
              </a:lnSpc>
            </a:pPr>
            <a:r>
              <a:rPr lang="en-US" sz="2800" dirty="0" err="1"/>
              <a:t>Maak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instantie</a:t>
            </a:r>
            <a:r>
              <a:rPr lang="en-US" sz="2800" dirty="0"/>
              <a:t> van de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i="1" dirty="0"/>
              <a:t>Crab</a:t>
            </a:r>
          </a:p>
          <a:p>
            <a:pPr indent="-342900">
              <a:lnSpc>
                <a:spcPts val="4000"/>
              </a:lnSpc>
            </a:pPr>
            <a:r>
              <a:rPr lang="en-US" sz="2800" dirty="0" err="1"/>
              <a:t>Bewaar</a:t>
            </a:r>
            <a:r>
              <a:rPr lang="en-US" sz="2800" dirty="0"/>
              <a:t> in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variabele</a:t>
            </a:r>
            <a:endParaRPr lang="en-US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94742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20</a:t>
            </a:fld>
            <a:endParaRPr lang="nl-NL" sz="1400"/>
          </a:p>
        </p:txBody>
      </p:sp>
      <p:sp>
        <p:nvSpPr>
          <p:cNvPr id="8" name="Rectangle 3"/>
          <p:cNvSpPr/>
          <p:nvPr/>
        </p:nvSpPr>
        <p:spPr>
          <a:xfrm>
            <a:off x="1057223" y="3459290"/>
            <a:ext cx="6858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Crab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krabbetje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6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Crab(); </a:t>
            </a:r>
          </a:p>
        </p:txBody>
      </p:sp>
      <p:sp>
        <p:nvSpPr>
          <p:cNvPr id="11" name="Rechthoek 10"/>
          <p:cNvSpPr/>
          <p:nvPr/>
        </p:nvSpPr>
        <p:spPr>
          <a:xfrm>
            <a:off x="2901555" y="4363541"/>
            <a:ext cx="648072" cy="4616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32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1187624" y="4338519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krabbetje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4213429" y="4363541"/>
            <a:ext cx="2680241" cy="2228662"/>
            <a:chOff x="2339752" y="3140968"/>
            <a:chExt cx="2952328" cy="27363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Afgeronde rechthoek 13"/>
            <p:cNvSpPr/>
            <p:nvPr/>
          </p:nvSpPr>
          <p:spPr>
            <a:xfrm>
              <a:off x="2339752" y="3140968"/>
              <a:ext cx="2952328" cy="273630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347864" y="3356992"/>
              <a:ext cx="792088" cy="40011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BE" sz="2000" b="1" dirty="0" err="1"/>
                <a:t>Crab</a:t>
              </a:r>
              <a:endParaRPr lang="nl-NL" sz="2000" b="1" dirty="0"/>
            </a:p>
          </p:txBody>
        </p:sp>
      </p:grpSp>
      <p:cxnSp>
        <p:nvCxnSpPr>
          <p:cNvPr id="20" name="Straight Arrow Connector 10"/>
          <p:cNvCxnSpPr/>
          <p:nvPr/>
        </p:nvCxnSpPr>
        <p:spPr>
          <a:xfrm>
            <a:off x="3225591" y="4594373"/>
            <a:ext cx="9878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1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1143000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4.6   Variabelen gebruiken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395536" y="1426041"/>
            <a:ext cx="7859216" cy="4800600"/>
          </a:xfrm>
        </p:spPr>
        <p:txBody>
          <a:bodyPr/>
          <a:lstStyle/>
          <a:p>
            <a:pPr marL="361950" indent="-361950">
              <a:lnSpc>
                <a:spcPts val="4000"/>
              </a:lnSpc>
            </a:pPr>
            <a:r>
              <a:rPr lang="nl-BE" sz="2800" dirty="0"/>
              <a:t>De return-waarde van methodes kan je “onthouden”</a:t>
            </a:r>
          </a:p>
          <a:p>
            <a:pPr marL="361950" indent="-361950"/>
            <a:endParaRPr lang="nl-BE" dirty="0"/>
          </a:p>
          <a:p>
            <a:pPr marL="361950" indent="-361950"/>
            <a:endParaRPr lang="nl-BE" dirty="0"/>
          </a:p>
          <a:p>
            <a:pPr marL="361950" indent="-361950">
              <a:lnSpc>
                <a:spcPts val="4000"/>
              </a:lnSpc>
              <a:spcBef>
                <a:spcPts val="3600"/>
              </a:spcBef>
            </a:pPr>
            <a:r>
              <a:rPr lang="nl-BE" sz="2800" dirty="0"/>
              <a:t>Variabelen kan je meegeven als parameter aan een methode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66359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21</a:t>
            </a:fld>
            <a:endParaRPr lang="nl-NL" sz="14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15616" y="2624271"/>
            <a:ext cx="73448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kans</a:t>
            </a:r>
            <a:r>
              <a:rPr lang="en-US" sz="2400" b="1" dirty="0"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latin typeface="Consolas" panose="020B0609020204030204" pitchFamily="49" charset="0"/>
              </a:rPr>
              <a:t>Greenfoot.getRandomNumber</a:t>
            </a:r>
            <a:r>
              <a:rPr lang="en-US" sz="2400" b="1" dirty="0">
                <a:latin typeface="Consolas" panose="020B0609020204030204" pitchFamily="49" charset="0"/>
              </a:rPr>
              <a:t>(100);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4941168"/>
            <a:ext cx="3888432" cy="10243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hoek</a:t>
            </a:r>
            <a:r>
              <a:rPr lang="en-US" sz="2400" b="1" dirty="0">
                <a:latin typeface="Consolas" panose="020B0609020204030204" pitchFamily="49" charset="0"/>
              </a:rPr>
              <a:t> = 23;</a:t>
            </a:r>
          </a:p>
          <a:p>
            <a:pPr>
              <a:lnSpc>
                <a:spcPts val="3800"/>
              </a:lnSpc>
            </a:pPr>
            <a:r>
              <a:rPr lang="en-US" sz="2400" b="1" dirty="0">
                <a:latin typeface="Consolas" panose="020B0609020204030204" pitchFamily="49" charset="0"/>
              </a:rPr>
              <a:t>turn(</a:t>
            </a:r>
            <a:r>
              <a:rPr lang="en-US" sz="2400" b="1" dirty="0" err="1">
                <a:latin typeface="Consolas" panose="020B0609020204030204" pitchFamily="49" charset="0"/>
              </a:rPr>
              <a:t>hoek</a:t>
            </a:r>
            <a:r>
              <a:rPr lang="en-US" sz="2400" b="1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107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1143000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4.6   Variabelen gebruiken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323528" y="1340768"/>
            <a:ext cx="7620000" cy="4800600"/>
          </a:xfrm>
        </p:spPr>
        <p:txBody>
          <a:bodyPr/>
          <a:lstStyle/>
          <a:p>
            <a:pPr indent="-342900"/>
            <a:r>
              <a:rPr lang="nl-BE" sz="2800" dirty="0"/>
              <a:t>Bewerkingen  +   *   -   /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105328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22</a:t>
            </a:fld>
            <a:endParaRPr lang="nl-NL" sz="14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71600" y="2084655"/>
            <a:ext cx="6552728" cy="15116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dochters</a:t>
            </a:r>
            <a:r>
              <a:rPr lang="en-US" sz="2400" b="1" dirty="0">
                <a:latin typeface="Consolas" panose="020B0609020204030204" pitchFamily="49" charset="0"/>
              </a:rPr>
              <a:t> = 1;</a:t>
            </a:r>
          </a:p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zonen</a:t>
            </a:r>
            <a:r>
              <a:rPr lang="en-US" sz="2400" b="1" dirty="0">
                <a:latin typeface="Consolas" panose="020B0609020204030204" pitchFamily="49" charset="0"/>
              </a:rPr>
              <a:t> = 2;</a:t>
            </a:r>
          </a:p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kinderen</a:t>
            </a:r>
            <a:r>
              <a:rPr lang="en-US" sz="2400" b="1" dirty="0"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latin typeface="Consolas" panose="020B0609020204030204" pitchFamily="49" charset="0"/>
              </a:rPr>
              <a:t>dochters</a:t>
            </a:r>
            <a:r>
              <a:rPr lang="en-US" sz="2400" b="1" dirty="0">
                <a:latin typeface="Consolas" panose="020B0609020204030204" pitchFamily="49" charset="0"/>
              </a:rPr>
              <a:t> + </a:t>
            </a:r>
            <a:r>
              <a:rPr lang="en-US" sz="2400" b="1" dirty="0" err="1">
                <a:latin typeface="Consolas" panose="020B0609020204030204" pitchFamily="49" charset="0"/>
              </a:rPr>
              <a:t>zonen</a:t>
            </a:r>
            <a:r>
              <a:rPr lang="en-US" sz="2400" b="1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36838" y="4101172"/>
            <a:ext cx="6587490" cy="15116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breedte</a:t>
            </a:r>
            <a:r>
              <a:rPr lang="en-US" sz="2400" b="1" dirty="0">
                <a:latin typeface="Consolas" panose="020B0609020204030204" pitchFamily="49" charset="0"/>
              </a:rPr>
              <a:t> = 10;</a:t>
            </a:r>
          </a:p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lengte</a:t>
            </a:r>
            <a:r>
              <a:rPr lang="en-US" sz="2400" b="1" dirty="0"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latin typeface="Consolas" panose="020B0609020204030204" pitchFamily="49" charset="0"/>
              </a:rPr>
              <a:t>breedte</a:t>
            </a:r>
            <a:r>
              <a:rPr lang="en-US" sz="2400" b="1" dirty="0">
                <a:latin typeface="Consolas" panose="020B0609020204030204" pitchFamily="49" charset="0"/>
              </a:rPr>
              <a:t> * 2;</a:t>
            </a:r>
          </a:p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anose="020B0609020204030204" pitchFamily="49" charset="0"/>
              </a:rPr>
              <a:t>int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oppervlakte</a:t>
            </a:r>
            <a:r>
              <a:rPr lang="en-US" sz="2400" b="1" dirty="0"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latin typeface="Consolas" panose="020B0609020204030204" pitchFamily="49" charset="0"/>
              </a:rPr>
              <a:t>breedte</a:t>
            </a:r>
            <a:r>
              <a:rPr lang="en-US" sz="2400" b="1" dirty="0">
                <a:latin typeface="Consolas" panose="020B0609020204030204" pitchFamily="49" charset="0"/>
              </a:rPr>
              <a:t> * </a:t>
            </a:r>
            <a:r>
              <a:rPr lang="en-US" sz="2400" b="1" dirty="0" err="1">
                <a:latin typeface="Consolas" panose="020B0609020204030204" pitchFamily="49" charset="0"/>
              </a:rPr>
              <a:t>lengte</a:t>
            </a:r>
            <a:r>
              <a:rPr lang="en-US" sz="2400" b="1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080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1035928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4.7   Objecten toevoegen aan een wereld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1594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23</a:t>
            </a:fld>
            <a:endParaRPr lang="nl-NL" sz="1400"/>
          </a:p>
        </p:txBody>
      </p:sp>
      <p:sp>
        <p:nvSpPr>
          <p:cNvPr id="18" name="Rectangle 4"/>
          <p:cNvSpPr/>
          <p:nvPr/>
        </p:nvSpPr>
        <p:spPr>
          <a:xfrm>
            <a:off x="885885" y="1317536"/>
            <a:ext cx="7372230" cy="18876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CrabWorld() {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 super(560, 560, 1);</a:t>
            </a:r>
          </a:p>
          <a:p>
            <a:pPr>
              <a:lnSpc>
                <a:spcPts val="3500"/>
              </a:lnSpc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(new Crab(), 150, 100);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}</a:t>
            </a:r>
          </a:p>
        </p:txBody>
      </p:sp>
      <p:sp>
        <p:nvSpPr>
          <p:cNvPr id="20" name="Rectangle 4"/>
          <p:cNvSpPr/>
          <p:nvPr/>
        </p:nvSpPr>
        <p:spPr>
          <a:xfrm>
            <a:off x="885885" y="4156338"/>
            <a:ext cx="7372230" cy="23365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CrabWorld() {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 super(560, 560, 1);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 Crab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krabbetje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new Crab();</a:t>
            </a:r>
          </a:p>
          <a:p>
            <a:pPr>
              <a:lnSpc>
                <a:spcPts val="3500"/>
              </a:lnSpc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krabbetje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, 150, 100);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}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83568" y="3447931"/>
            <a:ext cx="864096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562986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963920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Objecten toevoegen aan een wereld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86600" y="6491014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24</a:t>
            </a:fld>
            <a:endParaRPr lang="nl-NL" sz="1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2414" t="30883" r="32566" b="33617"/>
          <a:stretch>
            <a:fillRect/>
          </a:stretch>
        </p:blipFill>
        <p:spPr bwMode="auto">
          <a:xfrm>
            <a:off x="4710100" y="2078017"/>
            <a:ext cx="3534544" cy="31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2920194" y="3639323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38700" y="1849417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0500" y="1697017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(0, 0)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6416" y="37996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6684" y="148099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350154" y="1595089"/>
            <a:ext cx="355380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buClr>
                <a:schemeClr val="accent2"/>
              </a:buClr>
            </a:pPr>
            <a:r>
              <a:rPr lang="en-US" sz="2800" dirty="0"/>
              <a:t>Hoe </a:t>
            </a:r>
            <a:r>
              <a:rPr lang="en-US" sz="2800" dirty="0" err="1"/>
              <a:t>kan</a:t>
            </a:r>
            <a:r>
              <a:rPr lang="en-US" sz="2800" dirty="0"/>
              <a:t> je de </a:t>
            </a:r>
            <a:r>
              <a:rPr lang="en-US" sz="2800" dirty="0" err="1"/>
              <a:t>positie</a:t>
            </a:r>
            <a:r>
              <a:rPr lang="en-US" sz="2800" dirty="0"/>
              <a:t> </a:t>
            </a:r>
            <a:r>
              <a:rPr lang="en-US" sz="2800" dirty="0" err="1"/>
              <a:t>willekeurig</a:t>
            </a:r>
            <a:r>
              <a:rPr lang="en-US" sz="2800" dirty="0"/>
              <a:t> </a:t>
            </a:r>
            <a:r>
              <a:rPr lang="en-US" sz="2800" dirty="0" err="1"/>
              <a:t>maken</a:t>
            </a:r>
            <a:r>
              <a:rPr lang="en-US" sz="2800" dirty="0"/>
              <a:t>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59634" y="5373216"/>
            <a:ext cx="6864819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ts val="4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x en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willekeurig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tussen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0 en 560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(560</a:t>
            </a:r>
            <a:r>
              <a:rPr lang="en-US" sz="2600" b="1" dirty="0">
                <a:latin typeface="Consolas" pitchFamily="49" charset="0"/>
                <a:cs typeface="Consolas" pitchFamily="49" charset="0"/>
              </a:rPr>
              <a:t>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963920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Objecten toevoegen aan een wereld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497363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buNone/>
            </a:pPr>
            <a:r>
              <a:rPr lang="en-US" sz="2800" dirty="0"/>
              <a:t>Hoe </a:t>
            </a:r>
            <a:r>
              <a:rPr lang="en-US" sz="2800" dirty="0" err="1"/>
              <a:t>kan</a:t>
            </a:r>
            <a:r>
              <a:rPr lang="en-US" sz="2800" dirty="0"/>
              <a:t> je de </a:t>
            </a:r>
            <a:r>
              <a:rPr lang="en-US" sz="2800" dirty="0" err="1"/>
              <a:t>posities</a:t>
            </a:r>
            <a:r>
              <a:rPr lang="en-US" sz="2800" dirty="0"/>
              <a:t> </a:t>
            </a:r>
            <a:r>
              <a:rPr lang="en-US" sz="2800" dirty="0" err="1"/>
              <a:t>willekeurig</a:t>
            </a:r>
            <a:r>
              <a:rPr lang="en-US" sz="2800" dirty="0"/>
              <a:t> </a:t>
            </a:r>
            <a:r>
              <a:rPr lang="en-US" sz="2800" dirty="0" err="1"/>
              <a:t>maken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  <a:buNone/>
            </a:pPr>
            <a:endParaRPr lang="en-US" sz="2800" dirty="0"/>
          </a:p>
          <a:p>
            <a:pPr>
              <a:lnSpc>
                <a:spcPts val="4000"/>
              </a:lnSpc>
              <a:buNone/>
            </a:pPr>
            <a:endParaRPr lang="en-US" sz="2800" dirty="0"/>
          </a:p>
          <a:p>
            <a:pPr>
              <a:lnSpc>
                <a:spcPts val="4000"/>
              </a:lnSpc>
              <a:buNone/>
            </a:pPr>
            <a:endParaRPr lang="en-US" sz="2800" dirty="0"/>
          </a:p>
          <a:p>
            <a:pPr marL="444500" indent="-330200">
              <a:lnSpc>
                <a:spcPts val="4000"/>
              </a:lnSpc>
              <a:spcBef>
                <a:spcPts val="3600"/>
              </a:spcBef>
            </a:pPr>
            <a:r>
              <a:rPr lang="en-US" sz="2800" dirty="0"/>
              <a:t>De </a:t>
            </a:r>
            <a:r>
              <a:rPr lang="en-US" sz="2800" dirty="0" err="1"/>
              <a:t>waarde</a:t>
            </a:r>
            <a:r>
              <a:rPr lang="en-US" sz="2800" dirty="0"/>
              <a:t> 560 is “hard-</a:t>
            </a:r>
            <a:r>
              <a:rPr lang="en-US" sz="2800" dirty="0" err="1"/>
              <a:t>gecodeerd</a:t>
            </a:r>
            <a:r>
              <a:rPr lang="en-US" sz="2800" dirty="0"/>
              <a:t>”</a:t>
            </a:r>
          </a:p>
          <a:p>
            <a:pPr marL="444500" indent="-330200">
              <a:lnSpc>
                <a:spcPts val="4000"/>
              </a:lnSpc>
            </a:pPr>
            <a:r>
              <a:rPr lang="en-US" sz="2800" dirty="0"/>
              <a:t>Kan </a:t>
            </a:r>
            <a:r>
              <a:rPr lang="en-US" sz="2800" dirty="0" err="1"/>
              <a:t>opgevraagd</a:t>
            </a:r>
            <a:r>
              <a:rPr lang="en-US" sz="2800" dirty="0"/>
              <a:t> </a:t>
            </a:r>
            <a:r>
              <a:rPr lang="en-US" sz="2800" dirty="0" err="1"/>
              <a:t>worden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</a:t>
            </a:r>
            <a:r>
              <a:rPr lang="en-US" sz="2800" i="1" dirty="0"/>
              <a:t>World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110933" y="6511503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25</a:t>
            </a:fld>
            <a:endParaRPr lang="nl-NL" sz="1400"/>
          </a:p>
        </p:txBody>
      </p:sp>
      <p:sp>
        <p:nvSpPr>
          <p:cNvPr id="9" name="Rectangle 3"/>
          <p:cNvSpPr/>
          <p:nvPr/>
        </p:nvSpPr>
        <p:spPr>
          <a:xfrm>
            <a:off x="539552" y="2079097"/>
            <a:ext cx="7344816" cy="15116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x =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(560);   </a:t>
            </a:r>
            <a:br>
              <a:rPr lang="en-US" sz="2400" b="1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y =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(560):</a:t>
            </a:r>
          </a:p>
          <a:p>
            <a:pPr>
              <a:lnSpc>
                <a:spcPts val="38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(new Crab(), x, y);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91338"/>
              </p:ext>
            </p:extLst>
          </p:nvPr>
        </p:nvGraphicFramePr>
        <p:xfrm>
          <a:off x="6156176" y="4471028"/>
          <a:ext cx="2808312" cy="146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251">
                <a:tc>
                  <a:txBody>
                    <a:bodyPr/>
                    <a:lstStyle/>
                    <a:p>
                      <a:r>
                        <a:rPr lang="nl-BE" sz="2800" dirty="0"/>
                        <a:t>World</a:t>
                      </a:r>
                    </a:p>
                  </a:txBody>
                  <a:tcPr marL="381589" marR="38158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90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getHeight</a:t>
                      </a:r>
                      <a:r>
                        <a:rPr lang="en-US" sz="2400" dirty="0"/>
                        <a:t>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getWidth</a:t>
                      </a:r>
                      <a:r>
                        <a:rPr lang="en-US" sz="2400" dirty="0"/>
                        <a:t>()</a:t>
                      </a:r>
                      <a:endParaRPr lang="nl-BE" sz="2400" dirty="0"/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Abstractie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van de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afmetingen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064896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/>
              <a:t>Plaats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krab</a:t>
            </a:r>
            <a:r>
              <a:rPr lang="en-US" sz="2800" dirty="0"/>
              <a:t> op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willekeurige</a:t>
            </a:r>
            <a:r>
              <a:rPr lang="en-US" sz="2800" dirty="0"/>
              <a:t> </a:t>
            </a:r>
            <a:r>
              <a:rPr lang="en-US" sz="2800" dirty="0" err="1"/>
              <a:t>positie</a:t>
            </a:r>
            <a:r>
              <a:rPr lang="en-US" sz="2800" dirty="0"/>
              <a:t>: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spcBef>
                <a:spcPts val="8400"/>
              </a:spcBef>
              <a:buNone/>
            </a:pPr>
            <a:r>
              <a:rPr lang="en-US" sz="2800" dirty="0"/>
              <a:t>Of </a:t>
            </a:r>
            <a:r>
              <a:rPr lang="en-US" sz="2800" dirty="0" err="1"/>
              <a:t>alles</a:t>
            </a:r>
            <a:r>
              <a:rPr lang="en-US" sz="2800" dirty="0"/>
              <a:t> in </a:t>
            </a:r>
            <a:r>
              <a:rPr lang="en-US" sz="2800" dirty="0" err="1"/>
              <a:t>één</a:t>
            </a:r>
            <a:r>
              <a:rPr lang="en-US" sz="2800" dirty="0"/>
              <a:t> statement: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26</a:t>
            </a:fld>
            <a:endParaRPr lang="nl-NL" sz="1400"/>
          </a:p>
        </p:txBody>
      </p:sp>
      <p:sp>
        <p:nvSpPr>
          <p:cNvPr id="10" name="Rectangle 3"/>
          <p:cNvSpPr/>
          <p:nvPr/>
        </p:nvSpPr>
        <p:spPr>
          <a:xfrm>
            <a:off x="683568" y="1715544"/>
            <a:ext cx="8136904" cy="19989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None/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x =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getWidth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());</a:t>
            </a:r>
          </a:p>
          <a:p>
            <a:pPr>
              <a:lnSpc>
                <a:spcPts val="3800"/>
              </a:lnSpc>
              <a:buNone/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y =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getHeight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());</a:t>
            </a:r>
          </a:p>
          <a:p>
            <a:pPr>
              <a:lnSpc>
                <a:spcPts val="3800"/>
              </a:lnSpc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Crab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krabbetje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new Crab();</a:t>
            </a:r>
          </a:p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krabbetje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, x, y);</a:t>
            </a:r>
          </a:p>
        </p:txBody>
      </p:sp>
      <p:sp>
        <p:nvSpPr>
          <p:cNvPr id="8" name="Rectangle 3"/>
          <p:cNvSpPr/>
          <p:nvPr/>
        </p:nvSpPr>
        <p:spPr>
          <a:xfrm>
            <a:off x="683568" y="4683646"/>
            <a:ext cx="813690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buNone/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(new Crab(), </a:t>
            </a:r>
          </a:p>
          <a:p>
            <a:pPr>
              <a:lnSpc>
                <a:spcPts val="3600"/>
              </a:lnSpc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getWidth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()), </a:t>
            </a:r>
          </a:p>
          <a:p>
            <a:pPr>
              <a:lnSpc>
                <a:spcPts val="3600"/>
              </a:lnSpc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	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getHeight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963920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Objecten toevoegen aan een wereld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786956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/>
              <a:t>Plaats</a:t>
            </a:r>
            <a:r>
              <a:rPr lang="en-US" sz="2800" dirty="0"/>
              <a:t> 10 </a:t>
            </a:r>
            <a:r>
              <a:rPr lang="en-US" sz="2800" dirty="0" err="1"/>
              <a:t>wormen</a:t>
            </a:r>
            <a:r>
              <a:rPr lang="en-US" sz="2800" dirty="0"/>
              <a:t> op </a:t>
            </a:r>
            <a:r>
              <a:rPr lang="en-US" sz="2800" dirty="0" err="1"/>
              <a:t>willekeurige</a:t>
            </a:r>
            <a:r>
              <a:rPr lang="en-US" sz="2800" dirty="0"/>
              <a:t> </a:t>
            </a:r>
            <a:r>
              <a:rPr lang="en-US" sz="2800" dirty="0" err="1"/>
              <a:t>plaatsen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453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27</a:t>
            </a:fld>
            <a:endParaRPr lang="nl-NL" sz="1400"/>
          </a:p>
        </p:txBody>
      </p:sp>
      <p:sp>
        <p:nvSpPr>
          <p:cNvPr id="8" name="Rectangle 3"/>
          <p:cNvSpPr/>
          <p:nvPr/>
        </p:nvSpPr>
        <p:spPr>
          <a:xfrm>
            <a:off x="323528" y="2636912"/>
            <a:ext cx="7920880" cy="2528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for 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1 ;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&lt;= 10 ;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>
              <a:lnSpc>
                <a:spcPts val="3800"/>
              </a:lnSpc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(new Worm(), </a:t>
            </a:r>
          </a:p>
          <a:p>
            <a:pPr>
              <a:lnSpc>
                <a:spcPts val="3800"/>
              </a:lnSpc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getWidth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()),</a:t>
            </a:r>
          </a:p>
          <a:p>
            <a:pPr>
              <a:lnSpc>
                <a:spcPts val="3800"/>
              </a:lnSpc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Greenfoot.getRandomNumber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getHeight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()));</a:t>
            </a:r>
          </a:p>
          <a:p>
            <a:pPr marL="0" lvl="1">
              <a:lnSpc>
                <a:spcPts val="38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1979712" y="1844824"/>
            <a:ext cx="5400600" cy="676293"/>
          </a:xfrm>
          <a:prstGeom prst="cloudCallout">
            <a:avLst>
              <a:gd name="adj1" fmla="val -80380"/>
              <a:gd name="adj2" fmla="val 8269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zie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hoofdstuk</a:t>
            </a:r>
            <a:r>
              <a:rPr lang="en-US" sz="2800" dirty="0">
                <a:solidFill>
                  <a:schemeClr val="tx1"/>
                </a:solidFill>
              </a:rPr>
              <a:t> 5_lussen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323528" y="5301208"/>
            <a:ext cx="7920880" cy="13883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nl-BE" sz="2800" b="1" dirty="0">
                <a:solidFill>
                  <a:schemeClr val="tx1"/>
                </a:solidFill>
              </a:rPr>
              <a:t>Oefening</a:t>
            </a:r>
            <a:r>
              <a:rPr lang="nl-BE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Plaats</a:t>
            </a:r>
            <a:r>
              <a:rPr lang="en-US" sz="2800" dirty="0">
                <a:solidFill>
                  <a:schemeClr val="tx1"/>
                </a:solidFill>
              </a:rPr>
              <a:t> 10 </a:t>
            </a:r>
            <a:r>
              <a:rPr lang="en-US" sz="2800" dirty="0" err="1">
                <a:solidFill>
                  <a:schemeClr val="tx1"/>
                </a:solidFill>
              </a:rPr>
              <a:t>willekeurige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dieren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wormen</a:t>
            </a:r>
            <a:r>
              <a:rPr lang="en-US" sz="2800" dirty="0">
                <a:solidFill>
                  <a:schemeClr val="tx1"/>
                </a:solidFill>
              </a:rPr>
              <a:t>/ </a:t>
            </a:r>
            <a:r>
              <a:rPr lang="en-US" sz="2800" dirty="0" err="1">
                <a:solidFill>
                  <a:schemeClr val="tx1"/>
                </a:solidFill>
              </a:rPr>
              <a:t>krabben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kreeften</a:t>
            </a:r>
            <a:r>
              <a:rPr lang="en-US" sz="2800" dirty="0">
                <a:solidFill>
                  <a:schemeClr val="tx1"/>
                </a:solidFill>
              </a:rPr>
              <a:t>) op </a:t>
            </a:r>
            <a:r>
              <a:rPr lang="en-US" sz="2800" dirty="0" err="1">
                <a:solidFill>
                  <a:schemeClr val="tx1"/>
                </a:solidFill>
              </a:rPr>
              <a:t>willekeurige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plaatsen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9473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object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bewerken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279"/>
            <a:ext cx="8352928" cy="3096344"/>
          </a:xfrm>
        </p:spPr>
        <p:txBody>
          <a:bodyPr>
            <a:noAutofit/>
          </a:bodyPr>
          <a:lstStyle/>
          <a:p>
            <a:pPr marL="11430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800" dirty="0"/>
              <a:t>Het object in de </a:t>
            </a:r>
            <a:r>
              <a:rPr lang="en-US" sz="2800" dirty="0" err="1"/>
              <a:t>lokale</a:t>
            </a:r>
            <a:r>
              <a:rPr lang="en-US" sz="2800" dirty="0"/>
              <a:t> </a:t>
            </a:r>
            <a:r>
              <a:rPr lang="en-US" sz="2800" dirty="0" err="1"/>
              <a:t>variabele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je </a:t>
            </a:r>
            <a:r>
              <a:rPr lang="en-US" sz="2800" dirty="0" err="1"/>
              <a:t>bewerken</a:t>
            </a:r>
            <a:r>
              <a:rPr lang="en-US" sz="2800" dirty="0"/>
              <a:t>!!</a:t>
            </a:r>
            <a:endParaRPr lang="en-US" sz="2800" b="1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/>
              <a:t>Methode van het object aanroepen:</a:t>
            </a:r>
          </a:p>
          <a:p>
            <a:pPr marL="1076325" lvl="1" indent="-533400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BE" sz="2600" dirty="0"/>
              <a:t>De krab in een bepaalde richting zetten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/>
              <a:t>Gebruik . notatie op het object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/>
              <a:t>Eigen methodes of geërfde methodes van het object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28</a:t>
            </a:fld>
            <a:endParaRPr lang="nl-NL" sz="1400"/>
          </a:p>
        </p:txBody>
      </p:sp>
      <p:sp>
        <p:nvSpPr>
          <p:cNvPr id="4" name="Rectangle 3"/>
          <p:cNvSpPr/>
          <p:nvPr/>
        </p:nvSpPr>
        <p:spPr>
          <a:xfrm>
            <a:off x="1259632" y="4597613"/>
            <a:ext cx="6336704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Crab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krabbetje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new Crab();</a:t>
            </a:r>
          </a:p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krabbetje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, 150, 100);</a:t>
            </a:r>
          </a:p>
          <a:p>
            <a:pPr>
              <a:lnSpc>
                <a:spcPts val="3800"/>
              </a:lnSpc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krabbetje.setRotation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(90);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1278707" y="5674308"/>
            <a:ext cx="4968552" cy="432048"/>
          </a:xfrm>
          <a:prstGeom prst="roundRect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3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854"/>
            <a:ext cx="9144000" cy="850106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Andere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aanroepen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05664"/>
            <a:ext cx="8153400" cy="4495800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2600" dirty="0" err="1"/>
              <a:t>Aanroepen</a:t>
            </a:r>
            <a:r>
              <a:rPr lang="en-US" sz="2600" dirty="0"/>
              <a:t> </a:t>
            </a:r>
            <a:r>
              <a:rPr lang="en-US" sz="2600" dirty="0" err="1"/>
              <a:t>methodes</a:t>
            </a:r>
            <a:r>
              <a:rPr lang="en-US" sz="2600" dirty="0"/>
              <a:t> “</a:t>
            </a:r>
            <a:r>
              <a:rPr lang="en-US" sz="2600" dirty="0" err="1"/>
              <a:t>buiten</a:t>
            </a:r>
            <a:r>
              <a:rPr lang="en-US" sz="2600" dirty="0"/>
              <a:t> </a:t>
            </a:r>
            <a:r>
              <a:rPr lang="en-US" sz="2600" dirty="0" err="1"/>
              <a:t>zichzelf</a:t>
            </a:r>
            <a:r>
              <a:rPr lang="en-US" sz="2600" dirty="0"/>
              <a:t>”</a:t>
            </a:r>
          </a:p>
          <a:p>
            <a:pPr marL="361950" indent="-361950">
              <a:lnSpc>
                <a:spcPts val="4000"/>
              </a:lnSpc>
            </a:pPr>
            <a:r>
              <a:rPr lang="en-US" sz="2600" dirty="0" err="1"/>
              <a:t>Behoort</a:t>
            </a:r>
            <a:r>
              <a:rPr lang="en-US" sz="2600" dirty="0"/>
              <a:t> tot de (</a:t>
            </a:r>
            <a:r>
              <a:rPr lang="en-US" sz="2600" dirty="0" err="1"/>
              <a:t>andere</a:t>
            </a:r>
            <a:r>
              <a:rPr lang="en-US" sz="2600" dirty="0"/>
              <a:t>) </a:t>
            </a:r>
            <a:r>
              <a:rPr lang="en-US" sz="2600" dirty="0" err="1"/>
              <a:t>klasse</a:t>
            </a:r>
            <a:r>
              <a:rPr lang="en-US" sz="2600" dirty="0"/>
              <a:t>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sz="2600" dirty="0"/>
              <a:t>	</a:t>
            </a:r>
            <a:r>
              <a:rPr lang="en-US" sz="26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klassenaam.methodenaam</a:t>
            </a:r>
            <a:r>
              <a:rPr lang="en-US" sz="2600" i="1" dirty="0">
                <a:latin typeface="Consolas" panose="020B0609020204030204" pitchFamily="49" charset="0"/>
                <a:cs typeface="Consolas" panose="020B0609020204030204" pitchFamily="49" charset="0"/>
              </a:rPr>
              <a:t>(parameters)</a:t>
            </a:r>
          </a:p>
          <a:p>
            <a:pPr marL="0" indent="0">
              <a:lnSpc>
                <a:spcPts val="4000"/>
              </a:lnSpc>
              <a:buNone/>
            </a:pPr>
            <a:endParaRPr lang="en-US" sz="2600" dirty="0"/>
          </a:p>
          <a:p>
            <a:pPr marL="361950" indent="-361950">
              <a:lnSpc>
                <a:spcPts val="4000"/>
              </a:lnSpc>
              <a:spcBef>
                <a:spcPts val="3000"/>
              </a:spcBef>
            </a:pPr>
            <a:r>
              <a:rPr lang="en-US" sz="2600" dirty="0" err="1"/>
              <a:t>Behoort</a:t>
            </a:r>
            <a:r>
              <a:rPr lang="en-US" sz="2600" dirty="0"/>
              <a:t> tot </a:t>
            </a:r>
            <a:r>
              <a:rPr lang="en-US" sz="2600" dirty="0" err="1"/>
              <a:t>een</a:t>
            </a:r>
            <a:r>
              <a:rPr lang="en-US" sz="2600" dirty="0"/>
              <a:t> (</a:t>
            </a:r>
            <a:r>
              <a:rPr lang="en-US" sz="2600" dirty="0" err="1"/>
              <a:t>ander</a:t>
            </a:r>
            <a:r>
              <a:rPr lang="en-US" sz="2600" dirty="0"/>
              <a:t>) object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sz="2600" dirty="0"/>
              <a:t>	</a:t>
            </a:r>
            <a:r>
              <a:rPr lang="en-US" sz="26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object.methodenaam</a:t>
            </a:r>
            <a:r>
              <a:rPr lang="en-US" sz="2600" i="1" dirty="0">
                <a:latin typeface="Consolas" panose="020B0609020204030204" pitchFamily="49" charset="0"/>
                <a:cs typeface="Consolas" panose="020B0609020204030204" pitchFamily="49" charset="0"/>
              </a:rPr>
              <a:t>(parameters) 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86600" y="6513088"/>
            <a:ext cx="2057400" cy="365125"/>
          </a:xfrm>
        </p:spPr>
        <p:txBody>
          <a:bodyPr>
            <a:normAutofit/>
          </a:bodyPr>
          <a:lstStyle/>
          <a:p>
            <a:fld id="{6E7A15FB-1C21-453F-BB13-3004DACB0E12}" type="slidenum">
              <a:rPr lang="nl-NL" sz="1400" smtClean="0"/>
              <a:pPr/>
              <a:t>29</a:t>
            </a:fld>
            <a:endParaRPr lang="nl-NL" sz="1400"/>
          </a:p>
        </p:txBody>
      </p:sp>
      <p:sp>
        <p:nvSpPr>
          <p:cNvPr id="10" name="Wolkvormige toelichting 9"/>
          <p:cNvSpPr/>
          <p:nvPr/>
        </p:nvSpPr>
        <p:spPr>
          <a:xfrm>
            <a:off x="6228184" y="934809"/>
            <a:ext cx="2713925" cy="1440160"/>
          </a:xfrm>
          <a:prstGeom prst="cloudCallout">
            <a:avLst>
              <a:gd name="adj1" fmla="val -74187"/>
              <a:gd name="adj2" fmla="val 2870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Statische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methode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293168" y="5277311"/>
            <a:ext cx="6912768" cy="99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Crab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Crab();  //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bevat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object</a:t>
            </a:r>
          </a:p>
          <a:p>
            <a:pPr>
              <a:lnSpc>
                <a:spcPts val="3500"/>
              </a:lnSpc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krab.setRotation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(90);</a:t>
            </a:r>
          </a:p>
        </p:txBody>
      </p:sp>
      <p:sp>
        <p:nvSpPr>
          <p:cNvPr id="17" name="Rectangle 3"/>
          <p:cNvSpPr/>
          <p:nvPr/>
        </p:nvSpPr>
        <p:spPr>
          <a:xfrm>
            <a:off x="1293168" y="3117521"/>
            <a:ext cx="69127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Consolas" pitchFamily="49" charset="0"/>
                <a:cs typeface="Consolas" pitchFamily="49" charset="0"/>
              </a:rPr>
              <a:t>Greenfoot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.playSound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(“au.wav”);</a:t>
            </a:r>
          </a:p>
        </p:txBody>
      </p:sp>
    </p:spTree>
    <p:extLst>
      <p:ext uri="{BB962C8B-B14F-4D97-AF65-F5344CB8AC3E}">
        <p14:creationId xmlns:p14="http://schemas.microsoft.com/office/powerpoint/2010/main" val="4034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Overzicht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86600" y="6486797"/>
            <a:ext cx="2057400" cy="365125"/>
          </a:xfrm>
        </p:spPr>
        <p:txBody>
          <a:bodyPr/>
          <a:lstStyle/>
          <a:p>
            <a:fld id="{6E7A15FB-1C21-453F-BB13-3004DACB0E12}" type="slidenum">
              <a:rPr lang="nl-NL" sz="1400" smtClean="0"/>
              <a:pPr/>
              <a:t>3</a:t>
            </a:fld>
            <a:endParaRPr lang="nl-NL" sz="1400"/>
          </a:p>
        </p:txBody>
      </p:sp>
      <p:sp>
        <p:nvSpPr>
          <p:cNvPr id="5" name="Tijdelijke aanduiding voor inhoud 5"/>
          <p:cNvSpPr txBox="1">
            <a:spLocks/>
          </p:cNvSpPr>
          <p:nvPr/>
        </p:nvSpPr>
        <p:spPr>
          <a:xfrm>
            <a:off x="251520" y="1052736"/>
            <a:ext cx="424847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ts val="3500"/>
              </a:lnSpc>
              <a:buClr>
                <a:schemeClr val="tx1"/>
              </a:buClr>
            </a:pPr>
            <a:r>
              <a:rPr lang="nl-BE" sz="2600" dirty="0" err="1"/>
              <a:t>Constructor</a:t>
            </a:r>
            <a:r>
              <a:rPr lang="nl-BE" sz="2600" dirty="0"/>
              <a:t> (World) (4.1)</a:t>
            </a:r>
          </a:p>
          <a:p>
            <a:pPr indent="-342900">
              <a:lnSpc>
                <a:spcPts val="3500"/>
              </a:lnSpc>
              <a:buClr>
                <a:schemeClr val="tx1"/>
              </a:buClr>
            </a:pPr>
            <a:r>
              <a:rPr lang="nl-BE" sz="2600" dirty="0"/>
              <a:t>Nieuwe objecten maken (4.2)</a:t>
            </a:r>
          </a:p>
          <a:p>
            <a:pPr indent="-342900">
              <a:lnSpc>
                <a:spcPts val="3500"/>
              </a:lnSpc>
              <a:buClr>
                <a:schemeClr val="tx1"/>
              </a:buClr>
            </a:pPr>
            <a:r>
              <a:rPr lang="nl-BE" sz="2600" dirty="0"/>
              <a:t>Variabelen (4.3)</a:t>
            </a:r>
          </a:p>
          <a:p>
            <a:pPr indent="-342900">
              <a:lnSpc>
                <a:spcPts val="3500"/>
              </a:lnSpc>
              <a:buClr>
                <a:schemeClr val="tx1"/>
              </a:buClr>
            </a:pPr>
            <a:r>
              <a:rPr lang="nl-BE" sz="2600" dirty="0"/>
              <a:t>Toekenningen (4.4)</a:t>
            </a:r>
          </a:p>
          <a:p>
            <a:pPr indent="-342900">
              <a:lnSpc>
                <a:spcPts val="3500"/>
              </a:lnSpc>
              <a:buClr>
                <a:schemeClr val="tx1"/>
              </a:buClr>
            </a:pPr>
            <a:r>
              <a:rPr lang="nl-BE" sz="2600" dirty="0"/>
              <a:t>Primitieve types en referentietypes (4.5)</a:t>
            </a:r>
          </a:p>
          <a:p>
            <a:pPr indent="-342900">
              <a:lnSpc>
                <a:spcPts val="3500"/>
              </a:lnSpc>
              <a:buClr>
                <a:schemeClr val="tx1"/>
              </a:buClr>
            </a:pPr>
            <a:r>
              <a:rPr lang="nl-BE" sz="2600" dirty="0"/>
              <a:t>Variabelen gebruiken  (4.6)</a:t>
            </a:r>
          </a:p>
          <a:p>
            <a:pPr indent="-342900">
              <a:lnSpc>
                <a:spcPts val="3500"/>
              </a:lnSpc>
              <a:buClr>
                <a:schemeClr val="tx1"/>
              </a:buClr>
            </a:pPr>
            <a:r>
              <a:rPr lang="nl-BE" sz="2600" dirty="0"/>
              <a:t>Objecten toevoegen aan een wereld (4.7)</a:t>
            </a:r>
          </a:p>
          <a:p>
            <a:pPr indent="-342900">
              <a:lnSpc>
                <a:spcPts val="3500"/>
              </a:lnSpc>
              <a:buClr>
                <a:schemeClr val="tx1"/>
              </a:buClr>
            </a:pPr>
            <a:r>
              <a:rPr lang="nl-BE" sz="2600" dirty="0"/>
              <a:t>Wereld bewaren (4.8)</a:t>
            </a:r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4932040" y="1052736"/>
            <a:ext cx="396044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428625">
              <a:lnSpc>
                <a:spcPts val="3500"/>
              </a:lnSpc>
              <a:buClrTx/>
            </a:pPr>
            <a:r>
              <a:rPr lang="nl-BE" sz="2600" dirty="0"/>
              <a:t>Afbeeldingen laten bewegen (4.9)</a:t>
            </a:r>
          </a:p>
          <a:p>
            <a:pPr marL="542925" indent="-428625">
              <a:lnSpc>
                <a:spcPts val="3500"/>
              </a:lnSpc>
              <a:buClrTx/>
            </a:pPr>
            <a:r>
              <a:rPr lang="nl-BE" sz="2600" dirty="0"/>
              <a:t>Afbeeldingen</a:t>
            </a:r>
            <a:r>
              <a:rPr lang="nl-BE" sz="2600" b="1" dirty="0">
                <a:solidFill>
                  <a:schemeClr val="tx2"/>
                </a:solidFill>
              </a:rPr>
              <a:t> </a:t>
            </a:r>
            <a:r>
              <a:rPr lang="nl-BE" sz="2600" dirty="0"/>
              <a:t>(4.10)</a:t>
            </a:r>
          </a:p>
          <a:p>
            <a:pPr marL="542925" indent="-428625">
              <a:lnSpc>
                <a:spcPts val="3500"/>
              </a:lnSpc>
              <a:buClrTx/>
            </a:pPr>
            <a:r>
              <a:rPr lang="nl-BE" sz="2600" dirty="0"/>
              <a:t>Instantievariabelen (4.11)</a:t>
            </a:r>
          </a:p>
          <a:p>
            <a:pPr marL="542925" indent="-428625">
              <a:lnSpc>
                <a:spcPts val="3500"/>
              </a:lnSpc>
              <a:buClrTx/>
            </a:pPr>
            <a:r>
              <a:rPr lang="nl-BE" sz="2600" dirty="0" err="1"/>
              <a:t>Constructor</a:t>
            </a:r>
            <a:r>
              <a:rPr lang="nl-BE" sz="2600" dirty="0"/>
              <a:t> (Actor) (4.12)</a:t>
            </a:r>
          </a:p>
          <a:p>
            <a:pPr marL="542925" indent="-428625">
              <a:lnSpc>
                <a:spcPts val="3500"/>
              </a:lnSpc>
              <a:buClrTx/>
            </a:pPr>
            <a:r>
              <a:rPr lang="nl-BE" sz="2600" dirty="0"/>
              <a:t>Afbeeldingen wisselend weergeven (4.13)</a:t>
            </a:r>
          </a:p>
          <a:p>
            <a:pPr marL="542925" indent="-428625">
              <a:lnSpc>
                <a:spcPts val="3500"/>
              </a:lnSpc>
              <a:buClrTx/>
            </a:pPr>
            <a:r>
              <a:rPr lang="nl-BE" sz="2600" dirty="0" err="1"/>
              <a:t>If</a:t>
            </a:r>
            <a:r>
              <a:rPr lang="nl-BE" sz="2600" dirty="0"/>
              <a:t>/</a:t>
            </a:r>
            <a:r>
              <a:rPr lang="nl-BE" sz="2600" dirty="0" err="1"/>
              <a:t>else</a:t>
            </a:r>
            <a:r>
              <a:rPr lang="nl-BE" sz="2600" dirty="0"/>
              <a:t> (4.14)</a:t>
            </a:r>
          </a:p>
          <a:p>
            <a:pPr marL="542925" indent="-428625">
              <a:lnSpc>
                <a:spcPts val="3500"/>
              </a:lnSpc>
              <a:buClrTx/>
            </a:pPr>
            <a:r>
              <a:rPr lang="nl-BE" sz="2600" dirty="0"/>
              <a:t>Wormen tellen (4.15)</a:t>
            </a:r>
          </a:p>
        </p:txBody>
      </p:sp>
    </p:spTree>
    <p:extLst>
      <p:ext uri="{BB962C8B-B14F-4D97-AF65-F5344CB8AC3E}">
        <p14:creationId xmlns:p14="http://schemas.microsoft.com/office/powerpoint/2010/main" val="987312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473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Oefening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7835687" cy="4497363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2800" dirty="0" err="1"/>
              <a:t>Initialiseer</a:t>
            </a:r>
            <a:r>
              <a:rPr lang="en-US" sz="2800" dirty="0"/>
              <a:t> de </a:t>
            </a:r>
            <a:r>
              <a:rPr lang="en-US" sz="2800" dirty="0" err="1"/>
              <a:t>CrabWorld</a:t>
            </a:r>
            <a:r>
              <a:rPr lang="en-US" sz="2800" dirty="0"/>
              <a:t> met 5 </a:t>
            </a:r>
            <a:r>
              <a:rPr lang="en-US" sz="2800" dirty="0" err="1"/>
              <a:t>krabben</a:t>
            </a:r>
            <a:r>
              <a:rPr lang="en-US" sz="2800" dirty="0"/>
              <a:t> op </a:t>
            </a:r>
            <a:r>
              <a:rPr lang="en-US" sz="2800" dirty="0" err="1"/>
              <a:t>willekeurige</a:t>
            </a:r>
            <a:r>
              <a:rPr lang="en-US" sz="2800" dirty="0"/>
              <a:t> </a:t>
            </a:r>
            <a:r>
              <a:rPr lang="en-US" sz="2800" dirty="0" err="1"/>
              <a:t>plaatsen</a:t>
            </a:r>
            <a:r>
              <a:rPr lang="en-US" sz="2800" dirty="0"/>
              <a:t> in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willekeurige</a:t>
            </a:r>
            <a:r>
              <a:rPr lang="en-US" sz="2800" dirty="0"/>
              <a:t> </a:t>
            </a:r>
            <a:r>
              <a:rPr lang="en-US" sz="2800" dirty="0" err="1"/>
              <a:t>richting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5409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30</a:t>
            </a:fld>
            <a:endParaRPr lang="nl-NL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23" y="2252771"/>
            <a:ext cx="6053353" cy="44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19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4.8  Wereld bewaren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73105"/>
            <a:ext cx="5315692" cy="4020111"/>
          </a:xfr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512998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31</a:t>
            </a:fld>
            <a:endParaRPr lang="nl-NL" sz="1400"/>
          </a:p>
        </p:txBody>
      </p:sp>
      <p:sp>
        <p:nvSpPr>
          <p:cNvPr id="11" name="Ovaal 10"/>
          <p:cNvSpPr/>
          <p:nvPr/>
        </p:nvSpPr>
        <p:spPr>
          <a:xfrm>
            <a:off x="6913250" y="3397089"/>
            <a:ext cx="1224136" cy="35776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0" y="3575973"/>
            <a:ext cx="4896544" cy="319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420512" cy="1645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7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4.9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Afbeeldingen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laten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bewegen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94934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32</a:t>
            </a:fld>
            <a:endParaRPr lang="nl-NL" sz="1400"/>
          </a:p>
        </p:txBody>
      </p:sp>
      <p:sp>
        <p:nvSpPr>
          <p:cNvPr id="7" name="TextBox 6"/>
          <p:cNvSpPr txBox="1"/>
          <p:nvPr/>
        </p:nvSpPr>
        <p:spPr>
          <a:xfrm>
            <a:off x="755576" y="1499577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/>
                </a:solidFill>
              </a:rPr>
              <a:t>Doel</a:t>
            </a:r>
            <a:r>
              <a:rPr lang="en-US" sz="2800" dirty="0"/>
              <a:t>: de </a:t>
            </a:r>
            <a:r>
              <a:rPr lang="en-US" sz="2800" dirty="0" err="1"/>
              <a:t>poten</a:t>
            </a:r>
            <a:r>
              <a:rPr lang="en-US" sz="2800" dirty="0"/>
              <a:t> van de </a:t>
            </a:r>
            <a:r>
              <a:rPr lang="en-US" sz="2800" dirty="0" err="1"/>
              <a:t>krab</a:t>
            </a:r>
            <a:r>
              <a:rPr lang="en-US" sz="2800" dirty="0"/>
              <a:t> </a:t>
            </a:r>
            <a:r>
              <a:rPr lang="en-US" sz="2800" dirty="0" err="1"/>
              <a:t>laten</a:t>
            </a:r>
            <a:r>
              <a:rPr lang="en-US" sz="2800" dirty="0"/>
              <a:t> </a:t>
            </a:r>
            <a:r>
              <a:rPr lang="en-US" sz="2800" dirty="0" err="1"/>
              <a:t>bewegen</a:t>
            </a:r>
            <a:endParaRPr lang="en-US" sz="2800" dirty="0"/>
          </a:p>
        </p:txBody>
      </p:sp>
      <p:sp>
        <p:nvSpPr>
          <p:cNvPr id="10" name="TextBox 6"/>
          <p:cNvSpPr txBox="1"/>
          <p:nvPr/>
        </p:nvSpPr>
        <p:spPr>
          <a:xfrm>
            <a:off x="683785" y="5532025"/>
            <a:ext cx="763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/>
                </a:solidFill>
              </a:rPr>
              <a:t>Truukje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snel</a:t>
            </a:r>
            <a:r>
              <a:rPr lang="en-US" sz="2800" dirty="0"/>
              <a:t> </a:t>
            </a:r>
            <a:r>
              <a:rPr lang="en-US" sz="2800" dirty="0" err="1"/>
              <a:t>wisselen</a:t>
            </a:r>
            <a:r>
              <a:rPr lang="en-US" sz="2800" dirty="0"/>
              <a:t> </a:t>
            </a:r>
            <a:r>
              <a:rPr lang="en-US" sz="2800" dirty="0" err="1"/>
              <a:t>tussen</a:t>
            </a:r>
            <a:r>
              <a:rPr lang="en-US" sz="2800" dirty="0"/>
              <a:t> </a:t>
            </a:r>
            <a:r>
              <a:rPr lang="en-US" sz="2800" dirty="0" err="1"/>
              <a:t>deze</a:t>
            </a:r>
            <a:r>
              <a:rPr lang="en-US" sz="2800" dirty="0"/>
              <a:t> </a:t>
            </a:r>
            <a:r>
              <a:rPr lang="en-US" sz="2800" dirty="0" err="1"/>
              <a:t>afbeeldingen</a:t>
            </a:r>
            <a:endParaRPr lang="en-US" sz="28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1442334" y="2473847"/>
            <a:ext cx="2304256" cy="2448273"/>
            <a:chOff x="1619672" y="2636912"/>
            <a:chExt cx="2304256" cy="2448273"/>
          </a:xfrm>
        </p:grpSpPr>
        <p:grpSp>
          <p:nvGrpSpPr>
            <p:cNvPr id="3" name="Group 7"/>
            <p:cNvGrpSpPr/>
            <p:nvPr/>
          </p:nvGrpSpPr>
          <p:grpSpPr>
            <a:xfrm>
              <a:off x="1619672" y="3140969"/>
              <a:ext cx="2304256" cy="1944216"/>
              <a:chOff x="1905000" y="2361481"/>
              <a:chExt cx="2286000" cy="2050916"/>
            </a:xfrm>
          </p:grpSpPr>
          <p:pic>
            <p:nvPicPr>
              <p:cNvPr id="1026" name="Picture 2" descr="C:\Bruce\Tidewater Community College\ITP 100 (Greenfoot) HERE HERE HERE HERE\Greenfoot\Greenfoot Exercises\Chapter 4\Exercise 4.6\images\crab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47875" y="2361481"/>
                <a:ext cx="1990531" cy="1219200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905000" y="3581400"/>
                <a:ext cx="2286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krab</a:t>
                </a:r>
                <a:r>
                  <a:rPr lang="en-US" sz="2400" dirty="0"/>
                  <a:t> met </a:t>
                </a:r>
                <a:r>
                  <a:rPr lang="en-US" sz="2400" dirty="0" err="1"/>
                  <a:t>gestrekte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poten</a:t>
                </a:r>
                <a:endParaRPr lang="en-US" sz="2400" dirty="0"/>
              </a:p>
            </p:txBody>
          </p:sp>
        </p:grpSp>
        <p:sp>
          <p:nvSpPr>
            <p:cNvPr id="12" name="TextBox 4"/>
            <p:cNvSpPr txBox="1"/>
            <p:nvPr/>
          </p:nvSpPr>
          <p:spPr>
            <a:xfrm>
              <a:off x="1979712" y="2636912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crab.png</a:t>
              </a: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4716233" y="2473847"/>
            <a:ext cx="2520280" cy="2476397"/>
            <a:chOff x="4860032" y="2708920"/>
            <a:chExt cx="2520280" cy="2476397"/>
          </a:xfrm>
        </p:grpSpPr>
        <p:grpSp>
          <p:nvGrpSpPr>
            <p:cNvPr id="4" name="Group 8"/>
            <p:cNvGrpSpPr/>
            <p:nvPr/>
          </p:nvGrpSpPr>
          <p:grpSpPr>
            <a:xfrm>
              <a:off x="4860032" y="3150210"/>
              <a:ext cx="2520280" cy="2035107"/>
              <a:chOff x="5257799" y="2298040"/>
              <a:chExt cx="2500312" cy="2169051"/>
            </a:xfrm>
          </p:grpSpPr>
          <p:pic>
            <p:nvPicPr>
              <p:cNvPr id="1027" name="Picture 3" descr="C:\Bruce\Tidewater Community College\ITP 100 (Greenfoot) HERE HERE HERE HERE\Greenfoot\Greenfoot Exercises\Chapter 4\Exercise 4.6\images\crab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57799" y="2298040"/>
                <a:ext cx="2032000" cy="137160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257799" y="3581401"/>
                <a:ext cx="2500312" cy="88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krab</a:t>
                </a:r>
                <a:r>
                  <a:rPr lang="en-US" sz="2400" dirty="0"/>
                  <a:t> met </a:t>
                </a:r>
                <a:r>
                  <a:rPr lang="en-US" sz="2400" dirty="0" err="1"/>
                  <a:t>ingetrokken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poten</a:t>
                </a:r>
                <a:endParaRPr lang="en-US" sz="2400" dirty="0"/>
              </a:p>
            </p:txBody>
          </p:sp>
        </p:grpSp>
        <p:sp>
          <p:nvSpPr>
            <p:cNvPr id="14" name="TextBox 4"/>
            <p:cNvSpPr txBox="1"/>
            <p:nvPr/>
          </p:nvSpPr>
          <p:spPr>
            <a:xfrm>
              <a:off x="5148064" y="2708920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crab2.png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98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Afbeeldingen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laten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bewegen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ijdelijke aanduiding voor inhoud 18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449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/>
              <a:t>Twee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concepten</a:t>
            </a:r>
            <a:r>
              <a:rPr lang="en-US" sz="2800" dirty="0"/>
              <a:t>:</a:t>
            </a:r>
          </a:p>
          <a:p>
            <a:pPr marL="906462" indent="-457200">
              <a:spcBef>
                <a:spcPts val="2400"/>
              </a:spcBef>
            </a:pPr>
            <a:r>
              <a:rPr lang="en-US" sz="2800" dirty="0" err="1"/>
              <a:t>Greenfoot-afbeeldingen</a:t>
            </a:r>
            <a:endParaRPr lang="en-US" sz="2800" dirty="0"/>
          </a:p>
          <a:p>
            <a:pPr marL="906462" indent="-457200">
              <a:spcBef>
                <a:spcPts val="2400"/>
              </a:spcBef>
            </a:pPr>
            <a:r>
              <a:rPr lang="en-US" sz="2800" dirty="0" err="1"/>
              <a:t>Instantievariabelen</a:t>
            </a:r>
            <a:r>
              <a:rPr lang="en-US" sz="2800" dirty="0"/>
              <a:t> 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102446" y="6484640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33</a:t>
            </a:fld>
            <a:endParaRPr lang="nl-NL" sz="1400"/>
          </a:p>
        </p:txBody>
      </p:sp>
      <p:pic>
        <p:nvPicPr>
          <p:cNvPr id="1026" name="Picture 2" descr="C:\Bruce\Tidewater Community College\ITP 100 (Greenfoot) HERE HERE HERE HERE\Greenfoot\Greenfoot Exercises\Chapter 4\Exercise 4.6\images\cr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1625085" cy="936104"/>
          </a:xfrm>
          <a:prstGeom prst="rect">
            <a:avLst/>
          </a:prstGeom>
          <a:noFill/>
        </p:spPr>
      </p:pic>
      <p:pic>
        <p:nvPicPr>
          <p:cNvPr id="1027" name="Picture 3" descr="C:\Bruce\Tidewater Community College\ITP 100 (Greenfoot) HERE HERE HERE HERE\Greenfoot\Greenfoot Exercises\Chapter 4\Exercise 4.6\images\cra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88840"/>
            <a:ext cx="1604509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01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17707"/>
            <a:ext cx="4824536" cy="373576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6718"/>
            <a:ext cx="9144000" cy="85010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4.10  Greenfoot-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afbeeldingen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200" smtClean="0"/>
              <a:pPr/>
              <a:t>34</a:t>
            </a:fld>
            <a:endParaRPr lang="nl-NL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1099431"/>
            <a:ext cx="7920880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Elke </a:t>
            </a:r>
            <a:r>
              <a:rPr kumimoji="0" lang="nl-BE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Actor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heeft zijn eigen afbeelding.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nl-BE" sz="2800" noProof="0" dirty="0"/>
              <a:t>Zoek methode om deze afbeelding te wijzigen.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nl-BE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lang="nl-BE" sz="2800" dirty="0" err="1"/>
              <a:t>Greenfoot</a:t>
            </a:r>
            <a:r>
              <a:rPr lang="nl-BE" sz="2800" dirty="0"/>
              <a:t> API </a:t>
            </a:r>
            <a:r>
              <a:rPr kumimoji="0" lang="nl-BE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raadplegen kan ook)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                    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3275856" y="5553236"/>
            <a:ext cx="1584176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fgeronde rechthoek 6"/>
          <p:cNvSpPr/>
          <p:nvPr/>
        </p:nvSpPr>
        <p:spPr>
          <a:xfrm>
            <a:off x="5148064" y="5371982"/>
            <a:ext cx="2160240" cy="5772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41415"/>
              </p:ext>
            </p:extLst>
          </p:nvPr>
        </p:nvGraphicFramePr>
        <p:xfrm>
          <a:off x="1691680" y="2420888"/>
          <a:ext cx="513788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7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339">
                <a:tc>
                  <a:txBody>
                    <a:bodyPr/>
                    <a:lstStyle/>
                    <a:p>
                      <a:r>
                        <a:rPr lang="nl-BE" sz="2800" dirty="0" err="1"/>
                        <a:t>GreenfootImage</a:t>
                      </a:r>
                      <a:endParaRPr lang="nl-BE" sz="2800" dirty="0"/>
                    </a:p>
                  </a:txBody>
                  <a:tcPr marL="381589" marR="38158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773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sz="2400" b="0" dirty="0"/>
                        <a:t>+ </a:t>
                      </a:r>
                      <a:r>
                        <a:rPr lang="nl-BE" sz="2400" b="0" dirty="0" err="1"/>
                        <a:t>GreenfootImage</a:t>
                      </a:r>
                      <a:r>
                        <a:rPr lang="nl-BE" sz="2400" b="0" dirty="0"/>
                        <a:t>(String </a:t>
                      </a:r>
                      <a:r>
                        <a:rPr lang="nl-BE" sz="2400" b="0" dirty="0" err="1"/>
                        <a:t>filename</a:t>
                      </a:r>
                      <a:r>
                        <a:rPr lang="nl-BE" sz="2400" b="0" dirty="0"/>
                        <a:t>)</a:t>
                      </a:r>
                    </a:p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sz="2400" b="0" dirty="0"/>
                        <a:t>…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738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Greenfoot-afbeeldingen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74339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35</a:t>
            </a:fld>
            <a:endParaRPr lang="nl-NL" sz="14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141413"/>
            <a:ext cx="8066827" cy="5534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nl-BE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Gebruik de </a:t>
            </a:r>
            <a:r>
              <a:rPr kumimoji="0" lang="nl-BE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Greenfoot</a:t>
            </a:r>
            <a:r>
              <a:rPr kumimoji="0" lang="nl-BE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klasse </a:t>
            </a:r>
            <a:r>
              <a:rPr kumimoji="0" lang="nl-BE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GreenfootImage</a:t>
            </a:r>
            <a:endParaRPr lang="nl-BE" sz="2600" b="1" dirty="0">
              <a:solidFill>
                <a:schemeClr val="accent4"/>
              </a:solidFill>
            </a:endParaRPr>
          </a:p>
          <a:p>
            <a:pPr marL="355600" marR="0" lvl="0" indent="-35560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nl-BE" sz="2600" dirty="0"/>
              <a:t>heeft geen statische methodes          object maken</a:t>
            </a:r>
          </a:p>
          <a:p>
            <a:pPr marR="0" lvl="0" algn="l" defTabSz="914400" rtl="0" eaLnBrk="1" fontAlgn="auto" latinLnBrk="0" hangingPunct="1">
              <a:lnSpc>
                <a:spcPts val="4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100000"/>
              <a:tabLst/>
              <a:defRPr/>
            </a:pPr>
            <a:r>
              <a:rPr lang="nl-BE" sz="2600" dirty="0"/>
              <a:t>	</a:t>
            </a:r>
          </a:p>
          <a:p>
            <a:pPr marL="361950" marR="0" lvl="0" indent="-361950" algn="l" defTabSz="914400" rtl="0" eaLnBrk="1" fontAlgn="auto" latinLnBrk="0" hangingPunct="1">
              <a:lnSpc>
                <a:spcPts val="4000"/>
              </a:lnSpc>
              <a:spcBef>
                <a:spcPts val="6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nl-BE" sz="2600" dirty="0"/>
              <a:t>nieuwe instantie maken:</a:t>
            </a:r>
            <a:endParaRPr kumimoji="0" lang="nl-BE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20040" lvl="0" indent="-320040">
              <a:spcBef>
                <a:spcPts val="1200"/>
              </a:spcBef>
              <a:buClr>
                <a:schemeClr val="accent2"/>
              </a:buClr>
              <a:buSzPct val="60000"/>
              <a:defRPr/>
            </a:pPr>
            <a:r>
              <a:rPr kumimoji="0" lang="nl-BE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	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new </a:t>
            </a: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GreenfootImage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("crab2.png")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361950" lvl="0" indent="-36195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met het </a:t>
            </a:r>
            <a:r>
              <a:rPr lang="en-US" sz="2600" dirty="0" err="1"/>
              <a:t>nieuwe</a:t>
            </a:r>
            <a:r>
              <a:rPr lang="en-US" sz="2600" dirty="0"/>
              <a:t> object </a:t>
            </a:r>
            <a:r>
              <a:rPr lang="en-US" sz="2600" dirty="0" err="1"/>
              <a:t>moet</a:t>
            </a:r>
            <a:r>
              <a:rPr lang="en-US" sz="2600" dirty="0"/>
              <a:t> je </a:t>
            </a:r>
            <a:r>
              <a:rPr lang="en-US" sz="2600" dirty="0" err="1"/>
              <a:t>ook</a:t>
            </a:r>
            <a:r>
              <a:rPr lang="en-US" sz="2600" dirty="0"/>
              <a:t> </a:t>
            </a:r>
            <a:r>
              <a:rPr lang="en-US" sz="2600" dirty="0" err="1"/>
              <a:t>iets</a:t>
            </a:r>
            <a:r>
              <a:rPr lang="en-US" sz="2600" dirty="0"/>
              <a:t> </a:t>
            </a:r>
            <a:r>
              <a:rPr lang="en-US" sz="2600" dirty="0" err="1"/>
              <a:t>doen</a:t>
            </a:r>
            <a:r>
              <a:rPr lang="en-US" sz="2600" dirty="0"/>
              <a:t>: </a:t>
            </a:r>
          </a:p>
          <a:p>
            <a:pPr marL="914400" lvl="1" indent="-457200">
              <a:spcBef>
                <a:spcPts val="7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err="1"/>
              <a:t>als</a:t>
            </a:r>
            <a:r>
              <a:rPr lang="en-US" sz="2600" dirty="0"/>
              <a:t> parameter </a:t>
            </a:r>
            <a:r>
              <a:rPr lang="en-US" sz="2600" dirty="0" err="1"/>
              <a:t>meegeven</a:t>
            </a:r>
            <a:endParaRPr lang="en-US" sz="2600" dirty="0"/>
          </a:p>
          <a:p>
            <a:pPr marL="914400" lvl="1" indent="-457200">
              <a:spcBef>
                <a:spcPts val="7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in  </a:t>
            </a:r>
            <a:r>
              <a:rPr lang="en-US" sz="2600" dirty="0" err="1"/>
              <a:t>variabele</a:t>
            </a:r>
            <a:r>
              <a:rPr lang="en-US" sz="2600" dirty="0"/>
              <a:t> </a:t>
            </a:r>
            <a:r>
              <a:rPr lang="en-US" sz="2600" dirty="0" err="1"/>
              <a:t>onthouden</a:t>
            </a:r>
            <a:endParaRPr lang="en-US" sz="2600" dirty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" name="Straight Arrow Connector 10"/>
          <p:cNvCxnSpPr/>
          <p:nvPr/>
        </p:nvCxnSpPr>
        <p:spPr>
          <a:xfrm flipH="1" flipV="1">
            <a:off x="5659921" y="3375530"/>
            <a:ext cx="1138867" cy="544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9"/>
          <p:cNvGrpSpPr/>
          <p:nvPr/>
        </p:nvGrpSpPr>
        <p:grpSpPr>
          <a:xfrm>
            <a:off x="6798788" y="2933013"/>
            <a:ext cx="1573352" cy="1440158"/>
            <a:chOff x="4945719" y="2708920"/>
            <a:chExt cx="1872207" cy="1728187"/>
          </a:xfrm>
        </p:grpSpPr>
        <p:pic>
          <p:nvPicPr>
            <p:cNvPr id="13" name="Picture 3" descr="C:\Bruce\Tidewater Community College\ITP 100 (Greenfoot) HERE HERE HERE HERE\Greenfoot\Greenfoot Exercises\Chapter 4\Exercise 4.6\images\crab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719" y="3260801"/>
              <a:ext cx="1872207" cy="1176306"/>
            </a:xfrm>
            <a:prstGeom prst="rect">
              <a:avLst/>
            </a:prstGeom>
            <a:noFill/>
          </p:spPr>
        </p:pic>
        <p:sp>
          <p:nvSpPr>
            <p:cNvPr id="12" name="TextBox 4"/>
            <p:cNvSpPr txBox="1"/>
            <p:nvPr/>
          </p:nvSpPr>
          <p:spPr>
            <a:xfrm>
              <a:off x="5031404" y="2708920"/>
              <a:ext cx="170083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crab2.png</a:t>
              </a: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7789" y="87325"/>
            <a:ext cx="10151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JL-RECHTS 7"/>
          <p:cNvSpPr/>
          <p:nvPr/>
        </p:nvSpPr>
        <p:spPr>
          <a:xfrm>
            <a:off x="5004048" y="1920385"/>
            <a:ext cx="432048" cy="210728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80885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void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setImage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(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GreenfootImage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84053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36</a:t>
            </a:fld>
            <a:endParaRPr lang="nl-NL" sz="14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2098" y="1295295"/>
            <a:ext cx="7920880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800" dirty="0" err="1"/>
              <a:t>Methode</a:t>
            </a:r>
            <a:r>
              <a:rPr lang="en-US" sz="2800" dirty="0"/>
              <a:t> van de </a:t>
            </a:r>
            <a:r>
              <a:rPr lang="en-US" sz="2800" dirty="0" err="1"/>
              <a:t>klasse</a:t>
            </a:r>
            <a:r>
              <a:rPr lang="en-US" sz="2800" dirty="0"/>
              <a:t> Actor.</a:t>
            </a:r>
          </a:p>
          <a:p>
            <a:pPr marL="457200" lvl="0" indent="-457200"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nl-BE" sz="2800" dirty="0"/>
              <a:t>De parameter is de nieuwe afbeelding.</a:t>
            </a:r>
          </a:p>
          <a:p>
            <a:pPr marL="320040" lvl="0" indent="-320040">
              <a:spcBef>
                <a:spcPts val="1800"/>
              </a:spcBef>
              <a:buClr>
                <a:schemeClr val="accent2"/>
              </a:buClr>
              <a:buSzPct val="60000"/>
            </a:pPr>
            <a:r>
              <a:rPr lang="nl-BE" sz="2800" u="sng" dirty="0"/>
              <a:t>Voorbeeld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endParaRPr lang="nl-BE" sz="3200" dirty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nl-BE" sz="3200" dirty="0"/>
              <a:t>                               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521004" y="3284984"/>
            <a:ext cx="727280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new </a:t>
            </a: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GreenfootImage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("crab2.png"))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ectangle 3"/>
          <p:cNvSpPr/>
          <p:nvPr/>
        </p:nvSpPr>
        <p:spPr>
          <a:xfrm>
            <a:off x="524100" y="4077072"/>
            <a:ext cx="7269712" cy="1476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b="1" dirty="0">
                <a:latin typeface="Consolas" panose="020B0609020204030204" pitchFamily="49" charset="0"/>
              </a:rPr>
              <a:t>GreenfootImage afb1 = </a:t>
            </a:r>
            <a:r>
              <a:rPr lang="nl-BE" sz="2400" b="1" dirty="0">
                <a:latin typeface="Consolas" panose="020B0609020204030204" pitchFamily="49" charset="0"/>
              </a:rPr>
              <a:t>new</a:t>
            </a:r>
          </a:p>
          <a:p>
            <a:pPr>
              <a:lnSpc>
                <a:spcPts val="3700"/>
              </a:lnSpc>
            </a:pPr>
            <a:r>
              <a:rPr lang="nl-BE" sz="2400" b="1" dirty="0">
                <a:latin typeface="Consolas" panose="020B0609020204030204" pitchFamily="49" charset="0"/>
              </a:rPr>
              <a:t>         </a:t>
            </a:r>
            <a:r>
              <a:rPr lang="nl-BE" sz="2400" b="1" dirty="0" err="1">
                <a:latin typeface="Consolas" panose="020B0609020204030204" pitchFamily="49" charset="0"/>
              </a:rPr>
              <a:t>GreenfootImage</a:t>
            </a:r>
            <a:r>
              <a:rPr lang="nl-BE" sz="2400" b="1" dirty="0">
                <a:latin typeface="Consolas" panose="020B0609020204030204" pitchFamily="49" charset="0"/>
              </a:rPr>
              <a:t>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nl-BE" sz="2400" b="1" dirty="0">
                <a:latin typeface="Consolas" panose="020B0609020204030204" pitchFamily="49" charset="0"/>
              </a:rPr>
              <a:t>crab2.png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nl-BE" sz="2400" b="1" dirty="0">
                <a:latin typeface="Consolas" panose="020B0609020204030204" pitchFamily="49" charset="0"/>
              </a:rPr>
              <a:t>);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sz="2400" b="1" dirty="0" err="1">
                <a:latin typeface="Consolas" panose="020B0609020204030204" pitchFamily="49" charset="0"/>
              </a:rPr>
              <a:t>setImage</a:t>
            </a:r>
            <a:r>
              <a:rPr lang="en-US" sz="2400" b="1" dirty="0">
                <a:latin typeface="Consolas" panose="020B0609020204030204" pitchFamily="49" charset="0"/>
              </a:rPr>
              <a:t>(afb1</a:t>
            </a:r>
            <a:r>
              <a:rPr lang="nl-BE" sz="2400" b="1" dirty="0">
                <a:latin typeface="Consolas" panose="020B0609020204030204" pitchFamily="49" charset="0"/>
              </a:rPr>
              <a:t>)</a:t>
            </a:r>
            <a:r>
              <a:rPr lang="en-US" sz="2400" b="1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827584" y="5733256"/>
            <a:ext cx="6696744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Waar</a:t>
            </a:r>
            <a:r>
              <a:rPr lang="en-US" sz="2800" dirty="0">
                <a:solidFill>
                  <a:schemeClr val="tx1"/>
                </a:solidFill>
              </a:rPr>
              <a:t> en </a:t>
            </a:r>
            <a:r>
              <a:rPr lang="en-US" sz="2800" b="1" dirty="0">
                <a:solidFill>
                  <a:schemeClr val="tx1"/>
                </a:solidFill>
              </a:rPr>
              <a:t>hoe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moet</a:t>
            </a:r>
            <a:r>
              <a:rPr lang="en-US" sz="2800" dirty="0">
                <a:solidFill>
                  <a:schemeClr val="tx1"/>
                </a:solidFill>
              </a:rPr>
              <a:t> je </a:t>
            </a:r>
            <a:r>
              <a:rPr lang="en-US" sz="2800" dirty="0" err="1">
                <a:solidFill>
                  <a:schemeClr val="tx1"/>
                </a:solidFill>
              </a:rPr>
              <a:t>deze</a:t>
            </a:r>
            <a:r>
              <a:rPr lang="en-US" sz="2800" dirty="0">
                <a:solidFill>
                  <a:schemeClr val="tx1"/>
                </a:solidFill>
              </a:rPr>
              <a:t> code </a:t>
            </a:r>
            <a:r>
              <a:rPr lang="en-US" sz="2800" dirty="0" err="1">
                <a:solidFill>
                  <a:schemeClr val="tx1"/>
                </a:solidFill>
              </a:rPr>
              <a:t>gebruiken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7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4.11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7759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37</a:t>
            </a:fld>
            <a:endParaRPr lang="nl-NL" sz="1400"/>
          </a:p>
        </p:txBody>
      </p:sp>
      <p:sp>
        <p:nvSpPr>
          <p:cNvPr id="10" name="TextBox 6"/>
          <p:cNvSpPr txBox="1"/>
          <p:nvPr/>
        </p:nvSpPr>
        <p:spPr>
          <a:xfrm>
            <a:off x="683568" y="116588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??</a:t>
            </a:r>
            <a:r>
              <a:rPr lang="en-US" sz="2800" dirty="0"/>
              <a:t> </a:t>
            </a:r>
            <a:r>
              <a:rPr lang="en-US" sz="2800" dirty="0" err="1"/>
              <a:t>snel</a:t>
            </a:r>
            <a:r>
              <a:rPr lang="en-US" sz="2800" dirty="0"/>
              <a:t> </a:t>
            </a:r>
            <a:r>
              <a:rPr lang="en-US" sz="2800" dirty="0" err="1"/>
              <a:t>wisselen</a:t>
            </a:r>
            <a:r>
              <a:rPr lang="en-US" sz="2800" dirty="0"/>
              <a:t> </a:t>
            </a:r>
            <a:r>
              <a:rPr lang="en-US" sz="2800" dirty="0" err="1"/>
              <a:t>tussen</a:t>
            </a:r>
            <a:r>
              <a:rPr lang="en-US" sz="2800" dirty="0"/>
              <a:t> </a:t>
            </a:r>
            <a:r>
              <a:rPr lang="en-US" sz="2800" dirty="0" err="1"/>
              <a:t>deze</a:t>
            </a:r>
            <a:r>
              <a:rPr lang="en-US" sz="2800" dirty="0"/>
              <a:t> </a:t>
            </a:r>
            <a:r>
              <a:rPr lang="en-US" sz="2800" dirty="0" err="1"/>
              <a:t>afbeeldingen</a:t>
            </a:r>
            <a:endParaRPr lang="en-US" sz="2800" dirty="0"/>
          </a:p>
        </p:txBody>
      </p:sp>
      <p:grpSp>
        <p:nvGrpSpPr>
          <p:cNvPr id="3" name="Groep 12"/>
          <p:cNvGrpSpPr/>
          <p:nvPr/>
        </p:nvGrpSpPr>
        <p:grpSpPr>
          <a:xfrm>
            <a:off x="2123728" y="2674407"/>
            <a:ext cx="2006427" cy="1659827"/>
            <a:chOff x="1763688" y="2636912"/>
            <a:chExt cx="2006427" cy="1659827"/>
          </a:xfrm>
        </p:grpSpPr>
        <p:pic>
          <p:nvPicPr>
            <p:cNvPr id="1026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3140969"/>
              <a:ext cx="2006427" cy="1155770"/>
            </a:xfrm>
            <a:prstGeom prst="rect">
              <a:avLst/>
            </a:prstGeom>
            <a:noFill/>
          </p:spPr>
        </p:pic>
        <p:sp>
          <p:nvSpPr>
            <p:cNvPr id="12" name="TextBox 4"/>
            <p:cNvSpPr txBox="1"/>
            <p:nvPr/>
          </p:nvSpPr>
          <p:spPr>
            <a:xfrm>
              <a:off x="1979712" y="2636912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crab.png</a:t>
              </a:r>
            </a:p>
          </p:txBody>
        </p:sp>
      </p:grpSp>
      <p:grpSp>
        <p:nvGrpSpPr>
          <p:cNvPr id="8" name="Groep 14"/>
          <p:cNvGrpSpPr/>
          <p:nvPr/>
        </p:nvGrpSpPr>
        <p:grpSpPr>
          <a:xfrm>
            <a:off x="5364088" y="2606044"/>
            <a:ext cx="2048228" cy="1728190"/>
            <a:chOff x="4860032" y="2708920"/>
            <a:chExt cx="2048228" cy="1728190"/>
          </a:xfrm>
        </p:grpSpPr>
        <p:pic>
          <p:nvPicPr>
            <p:cNvPr id="1027" name="Picture 3" descr="C:\Bruce\Tidewater Community College\ITP 100 (Greenfoot) HERE HERE HERE HERE\Greenfoot\Greenfoot Exercises\Chapter 4\Exercise 4.6\images\crab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3150210"/>
              <a:ext cx="2048228" cy="1286900"/>
            </a:xfrm>
            <a:prstGeom prst="rect">
              <a:avLst/>
            </a:prstGeom>
            <a:noFill/>
          </p:spPr>
        </p:pic>
        <p:sp>
          <p:nvSpPr>
            <p:cNvPr id="14" name="TextBox 4"/>
            <p:cNvSpPr txBox="1"/>
            <p:nvPr/>
          </p:nvSpPr>
          <p:spPr>
            <a:xfrm>
              <a:off x="5148064" y="2708920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crab2.png</a:t>
              </a:r>
            </a:p>
          </p:txBody>
        </p:sp>
      </p:grpSp>
      <p:sp>
        <p:nvSpPr>
          <p:cNvPr id="11" name="Wolkvormige toelichting 10"/>
          <p:cNvSpPr/>
          <p:nvPr/>
        </p:nvSpPr>
        <p:spPr>
          <a:xfrm>
            <a:off x="1387654" y="5414354"/>
            <a:ext cx="6624736" cy="936104"/>
          </a:xfrm>
          <a:prstGeom prst="cloudCallout">
            <a:avLst>
              <a:gd name="adj1" fmla="val -77"/>
              <a:gd name="adj2" fmla="val -15615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Onthoud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beide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afbeeldingen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 rot="10800000">
            <a:off x="3419872" y="2101986"/>
            <a:ext cx="2592288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644280" y="4486634"/>
            <a:ext cx="2592288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(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velden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)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67544" y="1484784"/>
            <a:ext cx="7787208" cy="4800600"/>
          </a:xfrm>
        </p:spPr>
        <p:txBody>
          <a:bodyPr/>
          <a:lstStyle/>
          <a:p>
            <a:pPr>
              <a:lnSpc>
                <a:spcPts val="4000"/>
              </a:lnSpc>
              <a:buNone/>
            </a:pPr>
            <a:r>
              <a:rPr lang="en-US" sz="2800" dirty="0" err="1"/>
              <a:t>Instantievariabele</a:t>
            </a:r>
            <a:r>
              <a:rPr lang="en-US" sz="2800" dirty="0"/>
              <a:t>:</a:t>
            </a:r>
          </a:p>
          <a:p>
            <a:pPr marL="446088" indent="-446088">
              <a:lnSpc>
                <a:spcPts val="4000"/>
              </a:lnSpc>
              <a:buSzPct val="100000"/>
            </a:pPr>
            <a:r>
              <a:rPr lang="en-US" sz="2800" dirty="0" err="1"/>
              <a:t>onthouden</a:t>
            </a:r>
            <a:r>
              <a:rPr lang="en-US" sz="2800" dirty="0"/>
              <a:t> van </a:t>
            </a:r>
            <a:r>
              <a:rPr lang="en-US" sz="2800" dirty="0" err="1"/>
              <a:t>informatie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4"/>
                </a:solidFill>
              </a:rPr>
              <a:t>in </a:t>
            </a:r>
            <a:r>
              <a:rPr lang="en-US" sz="2800" b="1" dirty="0" err="1">
                <a:solidFill>
                  <a:schemeClr val="accent4"/>
                </a:solidFill>
              </a:rPr>
              <a:t>een</a:t>
            </a:r>
            <a:r>
              <a:rPr lang="en-US" sz="2800" b="1" dirty="0">
                <a:solidFill>
                  <a:schemeClr val="accent4"/>
                </a:solidFill>
              </a:rPr>
              <a:t> object</a:t>
            </a:r>
          </a:p>
          <a:p>
            <a:pPr marL="447675" indent="-447675">
              <a:lnSpc>
                <a:spcPts val="4000"/>
              </a:lnSpc>
              <a:buSzPct val="100000"/>
            </a:pPr>
            <a:r>
              <a:rPr lang="en-US" sz="2800" dirty="0" err="1"/>
              <a:t>stukje</a:t>
            </a:r>
            <a:r>
              <a:rPr lang="en-US" sz="2800" dirty="0"/>
              <a:t> </a:t>
            </a:r>
            <a:r>
              <a:rPr lang="en-US" sz="2800" dirty="0" err="1"/>
              <a:t>geheugen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</a:t>
            </a:r>
            <a:r>
              <a:rPr lang="en-US" sz="2800" dirty="0" err="1"/>
              <a:t>hoort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de </a:t>
            </a:r>
            <a:r>
              <a:rPr lang="en-US" sz="2800" dirty="0" err="1"/>
              <a:t>instantie</a:t>
            </a:r>
            <a:endParaRPr lang="en-US" sz="2800" dirty="0"/>
          </a:p>
          <a:p>
            <a:pPr marL="447675" indent="-447675">
              <a:lnSpc>
                <a:spcPts val="4000"/>
              </a:lnSpc>
              <a:buSzPct val="100000"/>
            </a:pP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gebruikt</a:t>
            </a:r>
            <a:r>
              <a:rPr lang="en-US" sz="2800" dirty="0"/>
              <a:t> </a:t>
            </a:r>
            <a:r>
              <a:rPr lang="en-US" sz="2800" dirty="0" err="1"/>
              <a:t>worden</a:t>
            </a:r>
            <a:r>
              <a:rPr lang="en-US" sz="2800" dirty="0"/>
              <a:t> </a:t>
            </a:r>
            <a:r>
              <a:rPr lang="en-US" sz="2800" dirty="0" err="1"/>
              <a:t>zolang</a:t>
            </a:r>
            <a:r>
              <a:rPr lang="en-US" sz="2800" dirty="0"/>
              <a:t> het object </a:t>
            </a:r>
            <a:r>
              <a:rPr lang="en-US" sz="2800" dirty="0" err="1"/>
              <a:t>bestaat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  <a:p>
            <a:pPr>
              <a:lnSpc>
                <a:spcPts val="4000"/>
              </a:lnSpc>
              <a:buClr>
                <a:schemeClr val="accent2"/>
              </a:buClr>
              <a:buSzPct val="80000"/>
              <a:buNone/>
            </a:pP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geërfd</a:t>
            </a:r>
            <a:r>
              <a:rPr lang="en-US" sz="2800" dirty="0"/>
              <a:t> van </a:t>
            </a:r>
            <a:r>
              <a:rPr lang="en-US" sz="2800" dirty="0" err="1"/>
              <a:t>superklassen</a:t>
            </a:r>
            <a:endParaRPr lang="en-US" sz="2800" dirty="0"/>
          </a:p>
          <a:p>
            <a:pPr>
              <a:buNone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73602" y="6511503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38</a:t>
            </a:fld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8821" t="23250" r="32454" b="33438"/>
          <a:stretch>
            <a:fillRect/>
          </a:stretch>
        </p:blipFill>
        <p:spPr bwMode="auto">
          <a:xfrm>
            <a:off x="3347864" y="2252869"/>
            <a:ext cx="4896544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(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velden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68184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39</a:t>
            </a:fld>
            <a:endParaRPr lang="nl-NL" sz="1400"/>
          </a:p>
        </p:txBody>
      </p:sp>
      <p:sp>
        <p:nvSpPr>
          <p:cNvPr id="7" name="TextBox 2"/>
          <p:cNvSpPr txBox="1"/>
          <p:nvPr/>
        </p:nvSpPr>
        <p:spPr>
          <a:xfrm>
            <a:off x="467544" y="134122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Object-menu </a:t>
            </a:r>
            <a:r>
              <a:rPr lang="en-US" sz="2800" dirty="0" err="1"/>
              <a:t>krab</a:t>
            </a:r>
            <a:r>
              <a:rPr lang="en-US" sz="2800" dirty="0"/>
              <a:t> → </a:t>
            </a:r>
            <a:r>
              <a:rPr lang="en-US" sz="2800" i="1" dirty="0"/>
              <a:t>Inspect</a:t>
            </a:r>
          </a:p>
        </p:txBody>
      </p:sp>
      <p:sp>
        <p:nvSpPr>
          <p:cNvPr id="9" name="Rectangle 4"/>
          <p:cNvSpPr/>
          <p:nvPr/>
        </p:nvSpPr>
        <p:spPr>
          <a:xfrm>
            <a:off x="577697" y="3284984"/>
            <a:ext cx="3310880" cy="108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De </a:t>
            </a:r>
            <a:r>
              <a:rPr lang="en-US" sz="2800" dirty="0" err="1"/>
              <a:t>positie</a:t>
            </a:r>
            <a:r>
              <a:rPr lang="en-US" sz="2800" dirty="0"/>
              <a:t> van de </a:t>
            </a:r>
            <a:r>
              <a:rPr lang="en-US" sz="2800" dirty="0" err="1"/>
              <a:t>krab</a:t>
            </a:r>
            <a:r>
              <a:rPr lang="en-US" sz="2800" dirty="0"/>
              <a:t> in de </a:t>
            </a:r>
            <a:r>
              <a:rPr lang="en-US" sz="2800" dirty="0" err="1"/>
              <a:t>wereld</a:t>
            </a:r>
            <a:endParaRPr lang="en-US" sz="2800" dirty="0"/>
          </a:p>
        </p:txBody>
      </p:sp>
      <p:cxnSp>
        <p:nvCxnSpPr>
          <p:cNvPr id="10" name="Straight Arrow Connector 5"/>
          <p:cNvCxnSpPr/>
          <p:nvPr/>
        </p:nvCxnSpPr>
        <p:spPr>
          <a:xfrm>
            <a:off x="3275856" y="3573016"/>
            <a:ext cx="16561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/>
          <p:nvPr/>
        </p:nvSpPr>
        <p:spPr>
          <a:xfrm>
            <a:off x="578346" y="5805264"/>
            <a:ext cx="521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 </a:t>
            </a:r>
            <a:r>
              <a:rPr lang="en-US" sz="2800" dirty="0" err="1"/>
              <a:t>huidige</a:t>
            </a:r>
            <a:r>
              <a:rPr lang="en-US" sz="2800" dirty="0"/>
              <a:t> </a:t>
            </a:r>
            <a:r>
              <a:rPr lang="en-US" sz="2800" dirty="0" err="1"/>
              <a:t>afbeelding</a:t>
            </a:r>
            <a:r>
              <a:rPr lang="en-US" sz="2800" dirty="0"/>
              <a:t> van de </a:t>
            </a:r>
            <a:r>
              <a:rPr lang="en-US" sz="2800" dirty="0" err="1"/>
              <a:t>krab</a:t>
            </a:r>
            <a:endParaRPr lang="en-US" sz="2800" dirty="0"/>
          </a:p>
        </p:txBody>
      </p:sp>
      <p:cxnSp>
        <p:nvCxnSpPr>
          <p:cNvPr id="12" name="Straight Arrow Connector 8"/>
          <p:cNvCxnSpPr/>
          <p:nvPr/>
        </p:nvCxnSpPr>
        <p:spPr>
          <a:xfrm flipV="1">
            <a:off x="5364088" y="4725144"/>
            <a:ext cx="1512168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edachtewolkje: wolk 13">
            <a:extLst>
              <a:ext uri="{FF2B5EF4-FFF2-40B4-BE49-F238E27FC236}">
                <a16:creationId xmlns:a16="http://schemas.microsoft.com/office/drawing/2014/main" id="{36FCE700-8ECC-4E27-A4C3-09C6677C0A57}"/>
              </a:ext>
            </a:extLst>
          </p:cNvPr>
          <p:cNvSpPr/>
          <p:nvPr/>
        </p:nvSpPr>
        <p:spPr>
          <a:xfrm>
            <a:off x="5940152" y="1643695"/>
            <a:ext cx="3312368" cy="829925"/>
          </a:xfrm>
          <a:prstGeom prst="cloudCallout">
            <a:avLst>
              <a:gd name="adj1" fmla="val -13953"/>
              <a:gd name="adj2" fmla="val 87822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4755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4.1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Automatisch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toevoegen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97483"/>
            <a:ext cx="7776864" cy="1724025"/>
          </a:xfrm>
        </p:spPr>
        <p:txBody>
          <a:bodyPr>
            <a:noAutofit/>
          </a:bodyPr>
          <a:lstStyle/>
          <a:p>
            <a:pPr marL="263525" indent="-263525">
              <a:lnSpc>
                <a:spcPts val="4000"/>
              </a:lnSpc>
            </a:pPr>
            <a:r>
              <a:rPr lang="en-US" sz="2800" dirty="0"/>
              <a:t>Na </a:t>
            </a:r>
            <a:r>
              <a:rPr lang="en-US" sz="2800" dirty="0" err="1"/>
              <a:t>compileren</a:t>
            </a:r>
            <a:r>
              <a:rPr lang="en-US" sz="2800" dirty="0"/>
              <a:t> </a:t>
            </a:r>
            <a:r>
              <a:rPr lang="en-US" sz="2800" dirty="0" err="1"/>
              <a:t>maakt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Greenfoot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wereld</a:t>
            </a:r>
            <a:r>
              <a:rPr lang="en-US" sz="2800" dirty="0"/>
              <a:t>. </a:t>
            </a:r>
          </a:p>
          <a:p>
            <a:pPr marL="263525" indent="0">
              <a:lnSpc>
                <a:spcPts val="4000"/>
              </a:lnSpc>
              <a:buNone/>
            </a:pPr>
            <a:r>
              <a:rPr lang="en-US" sz="2800" dirty="0"/>
              <a:t>Het </a:t>
            </a:r>
            <a:r>
              <a:rPr lang="en-US" sz="2800" dirty="0" err="1"/>
              <a:t>wereldobject</a:t>
            </a:r>
            <a:r>
              <a:rPr lang="en-US" sz="2800" dirty="0"/>
              <a:t> is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instantie</a:t>
            </a:r>
            <a:r>
              <a:rPr lang="en-US" sz="2800" dirty="0"/>
              <a:t> van de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i="1" dirty="0" err="1"/>
              <a:t>CrabWorld</a:t>
            </a:r>
            <a:r>
              <a:rPr lang="en-US" sz="2800" i="1" dirty="0"/>
              <a:t>.</a:t>
            </a:r>
          </a:p>
          <a:p>
            <a:pPr marL="263525" indent="-263525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Instanties</a:t>
            </a:r>
            <a:r>
              <a:rPr lang="en-US" sz="2800" dirty="0"/>
              <a:t> van (</a:t>
            </a:r>
            <a:r>
              <a:rPr lang="en-US" sz="2800" dirty="0" err="1"/>
              <a:t>subklassen</a:t>
            </a:r>
            <a:r>
              <a:rPr lang="en-US" sz="2800" dirty="0"/>
              <a:t> van) de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i="1" dirty="0"/>
              <a:t>Actor </a:t>
            </a:r>
            <a:r>
              <a:rPr lang="en-US" sz="2800" dirty="0" err="1"/>
              <a:t>moet</a:t>
            </a:r>
            <a:r>
              <a:rPr lang="en-US" sz="2800" dirty="0"/>
              <a:t> je - </a:t>
            </a:r>
            <a:r>
              <a:rPr lang="en-US" sz="2800" dirty="0" err="1"/>
              <a:t>voorlopig</a:t>
            </a:r>
            <a:r>
              <a:rPr lang="en-US" sz="2800" dirty="0"/>
              <a:t> - </a:t>
            </a:r>
            <a:r>
              <a:rPr lang="en-US" sz="2800" b="1" dirty="0" err="1"/>
              <a:t>zelf</a:t>
            </a:r>
            <a:r>
              <a:rPr lang="en-US" sz="2800" dirty="0"/>
              <a:t> </a:t>
            </a:r>
            <a:r>
              <a:rPr lang="en-US" sz="2800" dirty="0" err="1"/>
              <a:t>toevoegen</a:t>
            </a:r>
            <a:r>
              <a:rPr lang="en-US" sz="2800" dirty="0"/>
              <a:t>. </a:t>
            </a:r>
            <a:endParaRPr lang="en-US" dirty="0"/>
          </a:p>
          <a:p>
            <a:pPr marL="0" indent="0">
              <a:lnSpc>
                <a:spcPts val="4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Doel</a:t>
            </a:r>
            <a:r>
              <a:rPr lang="en-US" sz="2800" dirty="0"/>
              <a:t>: scenario </a:t>
            </a:r>
            <a:r>
              <a:rPr lang="en-US" sz="2800" dirty="0" err="1"/>
              <a:t>automatisch</a:t>
            </a:r>
            <a:r>
              <a:rPr lang="en-US" sz="2800" dirty="0"/>
              <a:t>                                                    </a:t>
            </a:r>
            <a:r>
              <a:rPr lang="en-US" sz="2800" dirty="0" err="1"/>
              <a:t>opstarten</a:t>
            </a:r>
            <a:r>
              <a:rPr lang="en-US" sz="2800" dirty="0"/>
              <a:t> met </a:t>
            </a:r>
            <a:r>
              <a:rPr lang="en-US" sz="2800" dirty="0" err="1"/>
              <a:t>actoren</a:t>
            </a:r>
            <a:r>
              <a:rPr lang="en-US" sz="2800" dirty="0"/>
              <a:t>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71692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4</a:t>
            </a:fld>
            <a:endParaRPr lang="th-TH" sz="140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853176" y="4446161"/>
            <a:ext cx="3679264" cy="204671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i="1" dirty="0">
                <a:latin typeface="Times New Roman" pitchFamily="18" charset="0"/>
              </a:rPr>
              <a:t>  </a:t>
            </a:r>
            <a:r>
              <a:rPr lang="en-US" sz="2800" i="1" dirty="0">
                <a:latin typeface="Times New Roman" pitchFamily="18" charset="0"/>
              </a:rPr>
              <a:t>create a crab</a:t>
            </a:r>
          </a:p>
          <a:p>
            <a:pPr algn="l">
              <a:spcBef>
                <a:spcPts val="600"/>
              </a:spcBef>
            </a:pPr>
            <a:r>
              <a:rPr lang="en-US" sz="2800" i="1" dirty="0">
                <a:latin typeface="Times New Roman" pitchFamily="18" charset="0"/>
              </a:rPr>
              <a:t>  create some worms </a:t>
            </a:r>
          </a:p>
          <a:p>
            <a:pPr algn="l">
              <a:spcBef>
                <a:spcPts val="600"/>
              </a:spcBef>
            </a:pPr>
            <a:r>
              <a:rPr lang="en-US" sz="2800" i="1" dirty="0">
                <a:latin typeface="Times New Roman" pitchFamily="18" charset="0"/>
              </a:rPr>
              <a:t>  create a lobster</a:t>
            </a:r>
          </a:p>
          <a:p>
            <a:pPr algn="l">
              <a:spcBef>
                <a:spcPts val="600"/>
              </a:spcBef>
            </a:pPr>
            <a:r>
              <a:rPr lang="en-US" sz="2800" i="1" dirty="0">
                <a:latin typeface="Times New Roman" pitchFamily="18" charset="0"/>
              </a:rPr>
              <a:t>  put them in the world</a:t>
            </a:r>
          </a:p>
        </p:txBody>
      </p:sp>
      <p:sp>
        <p:nvSpPr>
          <p:cNvPr id="2" name="PIJL-RECHTS 1"/>
          <p:cNvSpPr/>
          <p:nvPr/>
        </p:nvSpPr>
        <p:spPr>
          <a:xfrm>
            <a:off x="3481415" y="5877272"/>
            <a:ext cx="1368152" cy="288032"/>
          </a:xfrm>
          <a:prstGeom prst="rightArrow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016496"/>
            <a:ext cx="864096" cy="9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50"/>
            <a:ext cx="9144000" cy="9221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declareren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0971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40</a:t>
            </a:fld>
            <a:endParaRPr lang="nl-NL" sz="1400"/>
          </a:p>
        </p:txBody>
      </p:sp>
      <p:sp>
        <p:nvSpPr>
          <p:cNvPr id="3" name="TextBox 2"/>
          <p:cNvSpPr txBox="1"/>
          <p:nvPr/>
        </p:nvSpPr>
        <p:spPr>
          <a:xfrm>
            <a:off x="539552" y="115110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Twee </a:t>
            </a:r>
            <a:r>
              <a:rPr lang="en-US" sz="2800" dirty="0" err="1"/>
              <a:t>afbeeldingen</a:t>
            </a:r>
            <a:r>
              <a:rPr lang="en-US" sz="2800" dirty="0"/>
              <a:t> </a:t>
            </a:r>
            <a:r>
              <a:rPr lang="en-US" sz="2800" dirty="0" err="1"/>
              <a:t>onthouden</a:t>
            </a:r>
            <a:r>
              <a:rPr lang="en-US" sz="2800" dirty="0"/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18" y="1813077"/>
            <a:ext cx="6858000" cy="217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public class Crab extends Actor {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 afbeelding1;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 afbeelding2;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//constructor en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methodes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32109" r="33192" b="25563"/>
          <a:stretch>
            <a:fillRect/>
          </a:stretch>
        </p:blipFill>
        <p:spPr bwMode="auto">
          <a:xfrm>
            <a:off x="4466594" y="4308633"/>
            <a:ext cx="3456384" cy="24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/>
          <p:nvPr/>
        </p:nvSpPr>
        <p:spPr>
          <a:xfrm>
            <a:off x="418486" y="5062550"/>
            <a:ext cx="415351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Variabelen</a:t>
            </a:r>
            <a:r>
              <a:rPr lang="en-US" sz="2800" dirty="0"/>
              <a:t> </a:t>
            </a:r>
            <a:r>
              <a:rPr lang="en-US" sz="2800" dirty="0" err="1"/>
              <a:t>bevatten</a:t>
            </a:r>
            <a:r>
              <a:rPr lang="en-US" sz="2800" dirty="0"/>
              <a:t> null (</a:t>
            </a:r>
            <a:r>
              <a:rPr lang="en-US" sz="2800" dirty="0" err="1"/>
              <a:t>zijn</a:t>
            </a:r>
            <a:r>
              <a:rPr lang="en-US" sz="2800" dirty="0"/>
              <a:t> </a:t>
            </a:r>
            <a:r>
              <a:rPr lang="en-US" sz="2800" dirty="0" err="1"/>
              <a:t>niet</a:t>
            </a:r>
            <a:r>
              <a:rPr lang="en-US" sz="2800" dirty="0"/>
              <a:t> </a:t>
            </a:r>
            <a:r>
              <a:rPr lang="en-US" sz="2800" dirty="0" err="1"/>
              <a:t>geïnitialiseerd</a:t>
            </a:r>
            <a:r>
              <a:rPr lang="en-US" sz="2800" dirty="0"/>
              <a:t>)</a:t>
            </a:r>
          </a:p>
        </p:txBody>
      </p:sp>
      <p:cxnSp>
        <p:nvCxnSpPr>
          <p:cNvPr id="11" name="Straight Arrow Connector 5"/>
          <p:cNvCxnSpPr/>
          <p:nvPr/>
        </p:nvCxnSpPr>
        <p:spPr>
          <a:xfrm>
            <a:off x="3311860" y="5062550"/>
            <a:ext cx="1728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edachtewolkje: wolk 11">
            <a:extLst>
              <a:ext uri="{FF2B5EF4-FFF2-40B4-BE49-F238E27FC236}">
                <a16:creationId xmlns:a16="http://schemas.microsoft.com/office/drawing/2014/main" id="{DFEB4AA2-5C56-46C0-B046-D29FCB9FA72D}"/>
              </a:ext>
            </a:extLst>
          </p:cNvPr>
          <p:cNvSpPr/>
          <p:nvPr/>
        </p:nvSpPr>
        <p:spPr>
          <a:xfrm>
            <a:off x="6012160" y="3734652"/>
            <a:ext cx="3312368" cy="829925"/>
          </a:xfrm>
          <a:prstGeom prst="cloudCallout">
            <a:avLst>
              <a:gd name="adj1" fmla="val -13953"/>
              <a:gd name="adj2" fmla="val 87822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473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in UML-diagram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7759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41</a:t>
            </a:fld>
            <a:endParaRPr lang="nl-NL" sz="1400" dirty="0"/>
          </a:p>
        </p:txBody>
      </p:sp>
      <p:sp>
        <p:nvSpPr>
          <p:cNvPr id="9" name="Rectangle 3"/>
          <p:cNvSpPr/>
          <p:nvPr/>
        </p:nvSpPr>
        <p:spPr>
          <a:xfrm>
            <a:off x="755576" y="1486570"/>
            <a:ext cx="6858000" cy="9900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 afbeelding1;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 afbeelding2;</a:t>
            </a:r>
          </a:p>
        </p:txBody>
      </p:sp>
      <p:sp>
        <p:nvSpPr>
          <p:cNvPr id="20" name="Rechthoek 19"/>
          <p:cNvSpPr/>
          <p:nvPr/>
        </p:nvSpPr>
        <p:spPr>
          <a:xfrm>
            <a:off x="755576" y="570862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cs typeface="Consolas" pitchFamily="49" charset="0"/>
              </a:rPr>
              <a:t>Enkel eigen instantievariabelen</a:t>
            </a:r>
          </a:p>
        </p:txBody>
      </p:sp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47692"/>
              </p:ext>
            </p:extLst>
          </p:nvPr>
        </p:nvGraphicFramePr>
        <p:xfrm>
          <a:off x="3851920" y="2782714"/>
          <a:ext cx="4320480" cy="247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2800" dirty="0" err="1"/>
                        <a:t>Crab</a:t>
                      </a:r>
                      <a:endParaRPr lang="nl-B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kumimoji="0" lang="nl-BE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GreenfootImage afbeelding1</a:t>
                      </a:r>
                    </a:p>
                    <a:p>
                      <a:pPr marL="0" algn="l" rtl="0" eaLnBrk="1" latinLnBrk="0" hangingPunct="1"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kumimoji="0"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GreenfootImage afbeelding2</a:t>
                      </a:r>
                      <a:endParaRPr kumimoji="0" lang="nl-BE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w Cen MT" pitchFamily="34" charset="0"/>
                        <a:buChar char="+"/>
                        <a:tabLst/>
                        <a:defRPr/>
                      </a:pPr>
                      <a:r>
                        <a:rPr lang="nl-BE" sz="2400" baseline="0" dirty="0" err="1"/>
                        <a:t>Crab</a:t>
                      </a:r>
                      <a:r>
                        <a:rPr lang="nl-BE" sz="2400" baseline="0" dirty="0"/>
                        <a:t>()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400" dirty="0" err="1"/>
                        <a:t>void</a:t>
                      </a:r>
                      <a:r>
                        <a:rPr lang="nl-BE" sz="2400" dirty="0"/>
                        <a:t> act()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Wolkvormige toelichting 20"/>
          <p:cNvSpPr/>
          <p:nvPr/>
        </p:nvSpPr>
        <p:spPr>
          <a:xfrm>
            <a:off x="1043608" y="2924944"/>
            <a:ext cx="1944216" cy="864096"/>
          </a:xfrm>
          <a:prstGeom prst="cloudCallout">
            <a:avLst>
              <a:gd name="adj1" fmla="val 93001"/>
              <a:gd name="adj2" fmla="val 219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3949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448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Lokale variabelen -  instantievariabelen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1278185"/>
            <a:ext cx="8130480" cy="48006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nl-BE" sz="2800" b="1" dirty="0"/>
              <a:t> </a:t>
            </a:r>
            <a:r>
              <a:rPr lang="nl-BE" sz="2800" b="1" dirty="0">
                <a:solidFill>
                  <a:schemeClr val="accent4"/>
                </a:solidFill>
              </a:rPr>
              <a:t>instantievariabele</a:t>
            </a:r>
          </a:p>
          <a:p>
            <a:pPr marL="720725" lvl="1" indent="-309563">
              <a:spcBef>
                <a:spcPts val="1200"/>
              </a:spcBef>
              <a:buSzPct val="80000"/>
              <a:buFont typeface="Wingdings" pitchFamily="2" charset="2"/>
              <a:buChar char="§"/>
            </a:pPr>
            <a:r>
              <a:rPr lang="en-US" sz="2600" dirty="0"/>
              <a:t>in body van de </a:t>
            </a:r>
            <a:r>
              <a:rPr lang="en-US" sz="2600" dirty="0" err="1"/>
              <a:t>klasse</a:t>
            </a:r>
            <a:endParaRPr lang="en-US" sz="2600" dirty="0"/>
          </a:p>
          <a:p>
            <a:pPr marL="720725" lvl="1" indent="-309563">
              <a:spcBef>
                <a:spcPts val="1200"/>
              </a:spcBef>
              <a:buSzPct val="80000"/>
              <a:buFont typeface="Wingdings" pitchFamily="2" charset="2"/>
              <a:buChar char="§"/>
            </a:pPr>
            <a:r>
              <a:rPr lang="en-US" sz="2600" dirty="0" err="1"/>
              <a:t>onthoudt</a:t>
            </a:r>
            <a:r>
              <a:rPr lang="en-US" sz="2600" dirty="0"/>
              <a:t> </a:t>
            </a:r>
            <a:r>
              <a:rPr lang="en-US" sz="2600" dirty="0" err="1"/>
              <a:t>informatie</a:t>
            </a:r>
            <a:r>
              <a:rPr lang="en-US" sz="2600" dirty="0"/>
              <a:t> in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accent2"/>
                </a:solidFill>
              </a:rPr>
              <a:t>object</a:t>
            </a:r>
          </a:p>
          <a:p>
            <a:pPr marL="720725" lvl="1" indent="-309563">
              <a:spcBef>
                <a:spcPts val="1200"/>
              </a:spcBef>
              <a:buSzPct val="80000"/>
              <a:buFont typeface="Wingdings" pitchFamily="2" charset="2"/>
              <a:buChar char="§"/>
            </a:pPr>
            <a:r>
              <a:rPr lang="en-US" sz="2600" dirty="0" err="1"/>
              <a:t>stukje</a:t>
            </a:r>
            <a:r>
              <a:rPr lang="en-US" sz="2600" dirty="0"/>
              <a:t> </a:t>
            </a:r>
            <a:r>
              <a:rPr lang="en-US" sz="2600" dirty="0" err="1"/>
              <a:t>geheugen</a:t>
            </a:r>
            <a:r>
              <a:rPr lang="en-US" sz="2600" dirty="0"/>
              <a:t> </a:t>
            </a:r>
            <a:r>
              <a:rPr lang="en-US" sz="2600" dirty="0" err="1"/>
              <a:t>dat</a:t>
            </a:r>
            <a:r>
              <a:rPr lang="en-US" sz="2600" dirty="0"/>
              <a:t> </a:t>
            </a:r>
            <a:r>
              <a:rPr lang="en-US" sz="2600" dirty="0" err="1"/>
              <a:t>hoort</a:t>
            </a:r>
            <a:r>
              <a:rPr lang="en-US" sz="2600" dirty="0"/>
              <a:t> </a:t>
            </a:r>
            <a:r>
              <a:rPr lang="en-US" sz="2600" dirty="0" err="1"/>
              <a:t>bij</a:t>
            </a:r>
            <a:r>
              <a:rPr lang="en-US" sz="2600" dirty="0"/>
              <a:t> de </a:t>
            </a:r>
            <a:r>
              <a:rPr lang="en-US" sz="2600" dirty="0" err="1"/>
              <a:t>instantie</a:t>
            </a:r>
            <a:endParaRPr lang="en-US" sz="2600" dirty="0"/>
          </a:p>
          <a:p>
            <a:pPr marL="720725" lvl="1" indent="-309563">
              <a:spcBef>
                <a:spcPts val="1200"/>
              </a:spcBef>
              <a:buSzPct val="80000"/>
              <a:buFont typeface="Wingdings" pitchFamily="2" charset="2"/>
              <a:buChar char="§"/>
            </a:pP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gebruikt</a:t>
            </a:r>
            <a:r>
              <a:rPr lang="en-US" sz="2600" dirty="0"/>
              <a:t> </a:t>
            </a:r>
            <a:r>
              <a:rPr lang="en-US" sz="2600" dirty="0" err="1"/>
              <a:t>worden</a:t>
            </a:r>
            <a:r>
              <a:rPr lang="en-US" sz="2600" dirty="0"/>
              <a:t> </a:t>
            </a:r>
            <a:r>
              <a:rPr lang="en-US" sz="2600" dirty="0" err="1"/>
              <a:t>zolang</a:t>
            </a:r>
            <a:r>
              <a:rPr lang="en-US" sz="2600" dirty="0"/>
              <a:t> het object </a:t>
            </a:r>
            <a:r>
              <a:rPr lang="en-US" sz="2600" dirty="0" err="1"/>
              <a:t>bestaat</a:t>
            </a:r>
            <a:endParaRPr lang="nl-BE" sz="2600" dirty="0"/>
          </a:p>
          <a:p>
            <a:pPr>
              <a:spcBef>
                <a:spcPts val="3000"/>
              </a:spcBef>
              <a:buSzPct val="100000"/>
            </a:pPr>
            <a:r>
              <a:rPr lang="nl-BE" sz="2800" b="1" dirty="0"/>
              <a:t> </a:t>
            </a:r>
            <a:r>
              <a:rPr lang="nl-BE" sz="2800" b="1" dirty="0">
                <a:solidFill>
                  <a:schemeClr val="accent4"/>
                </a:solidFill>
              </a:rPr>
              <a:t>lokale variabele</a:t>
            </a:r>
          </a:p>
          <a:p>
            <a:pPr marL="720725" lvl="1" indent="-309563">
              <a:spcBef>
                <a:spcPts val="1200"/>
              </a:spcBef>
              <a:buSzPct val="80000"/>
              <a:buFont typeface="Wingdings" pitchFamily="2" charset="2"/>
              <a:buChar char="§"/>
            </a:pPr>
            <a:r>
              <a:rPr lang="en-US" sz="2600" dirty="0"/>
              <a:t>in body van </a:t>
            </a:r>
            <a:r>
              <a:rPr lang="en-US" sz="2600" dirty="0" err="1"/>
              <a:t>methode</a:t>
            </a:r>
            <a:endParaRPr lang="en-US" sz="2600" dirty="0"/>
          </a:p>
          <a:p>
            <a:pPr marL="720725" lvl="1" indent="-309563">
              <a:spcBef>
                <a:spcPts val="1200"/>
              </a:spcBef>
              <a:buSzPct val="80000"/>
              <a:buFont typeface="Wingdings" pitchFamily="2" charset="2"/>
              <a:buChar char="§"/>
            </a:pPr>
            <a:r>
              <a:rPr lang="en-US" sz="2600" dirty="0" err="1"/>
              <a:t>onthoudt</a:t>
            </a:r>
            <a:r>
              <a:rPr lang="en-US" sz="2600" dirty="0"/>
              <a:t> </a:t>
            </a:r>
            <a:r>
              <a:rPr lang="en-US" sz="2600" dirty="0" err="1"/>
              <a:t>informatie</a:t>
            </a:r>
            <a:r>
              <a:rPr lang="en-US" sz="2600" dirty="0"/>
              <a:t> in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methode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720725" lvl="1" indent="-309563">
              <a:spcBef>
                <a:spcPts val="1200"/>
              </a:spcBef>
              <a:buSzPct val="80000"/>
              <a:buFont typeface="Wingdings" pitchFamily="2" charset="2"/>
              <a:buChar char="§"/>
            </a:pPr>
            <a:r>
              <a:rPr lang="en-US" sz="2600" dirty="0" err="1"/>
              <a:t>stukje</a:t>
            </a:r>
            <a:r>
              <a:rPr lang="en-US" sz="2600" dirty="0"/>
              <a:t> </a:t>
            </a:r>
            <a:r>
              <a:rPr lang="en-US" sz="2600" dirty="0" err="1"/>
              <a:t>geheugen</a:t>
            </a:r>
            <a:r>
              <a:rPr lang="en-US" sz="2600" dirty="0"/>
              <a:t> </a:t>
            </a:r>
            <a:r>
              <a:rPr lang="en-US" sz="2600" dirty="0" err="1"/>
              <a:t>dat</a:t>
            </a:r>
            <a:r>
              <a:rPr lang="en-US" sz="2600" dirty="0"/>
              <a:t> </a:t>
            </a:r>
            <a:r>
              <a:rPr lang="en-US" sz="2600" dirty="0" err="1"/>
              <a:t>hoort</a:t>
            </a:r>
            <a:r>
              <a:rPr lang="en-US" sz="2600" dirty="0"/>
              <a:t> </a:t>
            </a:r>
            <a:r>
              <a:rPr lang="en-US" sz="2600" dirty="0" err="1"/>
              <a:t>bij</a:t>
            </a:r>
            <a:r>
              <a:rPr lang="en-US" sz="2600" dirty="0"/>
              <a:t> de </a:t>
            </a:r>
            <a:r>
              <a:rPr lang="en-US" sz="2600" dirty="0" err="1"/>
              <a:t>methode</a:t>
            </a:r>
            <a:endParaRPr lang="en-US" sz="2600" dirty="0"/>
          </a:p>
          <a:p>
            <a:pPr marL="720725" lvl="1" indent="-309563">
              <a:spcBef>
                <a:spcPts val="1200"/>
              </a:spcBef>
              <a:buSzPct val="80000"/>
              <a:buFont typeface="Wingdings" pitchFamily="2" charset="2"/>
              <a:buChar char="§"/>
            </a:pP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enkel</a:t>
            </a:r>
            <a:r>
              <a:rPr lang="en-US" sz="2600" dirty="0"/>
              <a:t> in de </a:t>
            </a:r>
            <a:r>
              <a:rPr lang="en-US" sz="2600" dirty="0" err="1"/>
              <a:t>methode</a:t>
            </a:r>
            <a:r>
              <a:rPr lang="en-US" sz="2600" dirty="0"/>
              <a:t> </a:t>
            </a:r>
            <a:r>
              <a:rPr lang="en-US" sz="2600" dirty="0" err="1"/>
              <a:t>gebruikt</a:t>
            </a:r>
            <a:r>
              <a:rPr lang="en-US" sz="2600" dirty="0"/>
              <a:t> </a:t>
            </a:r>
            <a:r>
              <a:rPr lang="en-US" sz="2600" dirty="0" err="1"/>
              <a:t>worden</a:t>
            </a:r>
            <a:endParaRPr lang="nl-BE" sz="2600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86797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42</a:t>
            </a:fld>
            <a:endParaRPr lang="nl-NL" sz="1400"/>
          </a:p>
        </p:txBody>
      </p:sp>
      <p:sp>
        <p:nvSpPr>
          <p:cNvPr id="7" name="Wolkvormige toelichting 6"/>
          <p:cNvSpPr/>
          <p:nvPr/>
        </p:nvSpPr>
        <p:spPr>
          <a:xfrm>
            <a:off x="5076056" y="1052736"/>
            <a:ext cx="3528392" cy="1152128"/>
          </a:xfrm>
          <a:prstGeom prst="cloudCallout">
            <a:avLst>
              <a:gd name="adj1" fmla="val -82317"/>
              <a:gd name="adj2" fmla="val -60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chemeClr val="tx1"/>
                </a:solidFill>
              </a:rPr>
              <a:t>zichtbaar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bij</a:t>
            </a:r>
            <a:r>
              <a:rPr lang="en-US" sz="2600" dirty="0">
                <a:solidFill>
                  <a:schemeClr val="tx1"/>
                </a:solidFill>
              </a:rPr>
              <a:t> “Inspect”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5340152" y="3933056"/>
            <a:ext cx="3492896" cy="1152128"/>
          </a:xfrm>
          <a:prstGeom prst="cloudCallout">
            <a:avLst>
              <a:gd name="adj1" fmla="val -97028"/>
              <a:gd name="adj2" fmla="val -1507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chemeClr val="tx1"/>
                </a:solidFill>
              </a:rPr>
              <a:t>niet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zichtbaar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bij</a:t>
            </a:r>
            <a:r>
              <a:rPr lang="en-US" sz="2600" dirty="0">
                <a:solidFill>
                  <a:schemeClr val="tx1"/>
                </a:solidFill>
              </a:rPr>
              <a:t> “Inspect”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8"/>
            <a:ext cx="9144000" cy="7780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71692" y="646644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43</a:t>
            </a:fld>
            <a:endParaRPr lang="nl-NL" sz="1400"/>
          </a:p>
        </p:txBody>
      </p:sp>
      <p:sp>
        <p:nvSpPr>
          <p:cNvPr id="9" name="Rectangle 3"/>
          <p:cNvSpPr/>
          <p:nvPr/>
        </p:nvSpPr>
        <p:spPr>
          <a:xfrm>
            <a:off x="1043608" y="1196752"/>
            <a:ext cx="6858000" cy="99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 afbeelding1;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 afbeelding2;</a:t>
            </a:r>
          </a:p>
        </p:txBody>
      </p:sp>
      <p:grpSp>
        <p:nvGrpSpPr>
          <p:cNvPr id="18" name="Groep 17"/>
          <p:cNvGrpSpPr/>
          <p:nvPr/>
        </p:nvGrpSpPr>
        <p:grpSpPr>
          <a:xfrm>
            <a:off x="1124654" y="2608233"/>
            <a:ext cx="2952328" cy="2736304"/>
            <a:chOff x="2339752" y="3140968"/>
            <a:chExt cx="2952328" cy="2736304"/>
          </a:xfrm>
        </p:grpSpPr>
        <p:sp>
          <p:nvSpPr>
            <p:cNvPr id="12" name="Afgeronde rechthoek 11"/>
            <p:cNvSpPr/>
            <p:nvPr/>
          </p:nvSpPr>
          <p:spPr>
            <a:xfrm>
              <a:off x="2339752" y="3140968"/>
              <a:ext cx="2952328" cy="27363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3167844" y="319382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err="1"/>
                <a:t>Crab</a:t>
              </a:r>
              <a:endParaRPr lang="nl-NL" sz="2800" b="1" u="sng" dirty="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483768" y="4005064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/>
                <a:t>afbeelding1</a:t>
              </a:r>
              <a:endParaRPr lang="nl-NL" sz="2400" dirty="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483768" y="472514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/>
                <a:t>afbeelding2</a:t>
              </a:r>
              <a:endParaRPr lang="nl-NL" sz="24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4271990" y="4048393"/>
              <a:ext cx="720080" cy="4320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err="1">
                  <a:solidFill>
                    <a:schemeClr val="tx1"/>
                  </a:solidFill>
                </a:rPr>
                <a:t>null</a:t>
              </a:r>
              <a:endParaRPr lang="nl-NL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4248582" y="4757033"/>
              <a:ext cx="720080" cy="4320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err="1">
                  <a:solidFill>
                    <a:schemeClr val="tx1"/>
                  </a:solidFill>
                </a:rPr>
                <a:t>null</a:t>
              </a:r>
              <a:endParaRPr lang="nl-NL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ijntoelichting 2 18"/>
          <p:cNvSpPr/>
          <p:nvPr/>
        </p:nvSpPr>
        <p:spPr>
          <a:xfrm>
            <a:off x="4725054" y="2636183"/>
            <a:ext cx="3744416" cy="11521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598"/>
              <a:gd name="adj6" fmla="val -4557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>
                <a:solidFill>
                  <a:schemeClr val="tx1"/>
                </a:solidFill>
              </a:rPr>
              <a:t>Krabobject met twee </a:t>
            </a:r>
            <a:r>
              <a:rPr lang="nl-BE" sz="2800" b="1" dirty="0">
                <a:solidFill>
                  <a:schemeClr val="tx1"/>
                </a:solidFill>
              </a:rPr>
              <a:t>lege </a:t>
            </a:r>
            <a:r>
              <a:rPr lang="nl-BE" sz="2800" dirty="0">
                <a:solidFill>
                  <a:schemeClr val="tx1"/>
                </a:solidFill>
              </a:rPr>
              <a:t>instantievariabelen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503548" y="5459101"/>
            <a:ext cx="680475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nl-BE" sz="2800" dirty="0"/>
              <a:t>?? Initialiseren met afbeelding</a:t>
            </a:r>
          </a:p>
          <a:p>
            <a:pPr>
              <a:lnSpc>
                <a:spcPts val="4000"/>
              </a:lnSpc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	new </a:t>
            </a: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GreenfootImage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("crab2.png")</a:t>
            </a:r>
            <a:endParaRPr lang="nl-NL" sz="2400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ep 16"/>
          <p:cNvGrpSpPr/>
          <p:nvPr/>
        </p:nvGrpSpPr>
        <p:grpSpPr>
          <a:xfrm>
            <a:off x="5220072" y="4581128"/>
            <a:ext cx="2736304" cy="1944216"/>
            <a:chOff x="2339752" y="3140968"/>
            <a:chExt cx="3299661" cy="3358191"/>
          </a:xfrm>
        </p:grpSpPr>
        <p:sp>
          <p:nvSpPr>
            <p:cNvPr id="40" name="Afgeronde rechthoek 39"/>
            <p:cNvSpPr/>
            <p:nvPr/>
          </p:nvSpPr>
          <p:spPr>
            <a:xfrm>
              <a:off x="2339752" y="3140968"/>
              <a:ext cx="3299661" cy="33581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466456" y="3212976"/>
              <a:ext cx="3172957" cy="90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err="1"/>
                <a:t>GreenfootImage</a:t>
              </a:r>
              <a:endParaRPr lang="nl-NL" sz="2800" b="1" u="sng" dirty="0"/>
            </a:p>
          </p:txBody>
        </p:sp>
      </p:grpSp>
      <p:grpSp>
        <p:nvGrpSpPr>
          <p:cNvPr id="30" name="Groep 16"/>
          <p:cNvGrpSpPr/>
          <p:nvPr/>
        </p:nvGrpSpPr>
        <p:grpSpPr>
          <a:xfrm>
            <a:off x="5220072" y="2491255"/>
            <a:ext cx="2769368" cy="1839552"/>
            <a:chOff x="2365341" y="2826805"/>
            <a:chExt cx="3154002" cy="3039260"/>
          </a:xfrm>
        </p:grpSpPr>
        <p:sp>
          <p:nvSpPr>
            <p:cNvPr id="33" name="Afgeronde rechthoek 32"/>
            <p:cNvSpPr/>
            <p:nvPr/>
          </p:nvSpPr>
          <p:spPr>
            <a:xfrm>
              <a:off x="2365341" y="2826805"/>
              <a:ext cx="3116346" cy="30392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2485006" y="2826805"/>
              <a:ext cx="3034337" cy="86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err="1"/>
                <a:t>GreenfootImage</a:t>
              </a:r>
              <a:endParaRPr lang="nl-NL" sz="2800" b="1" u="sng" dirty="0"/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683568" y="2962655"/>
            <a:ext cx="2952328" cy="2736304"/>
            <a:chOff x="1475656" y="2492896"/>
            <a:chExt cx="2952328" cy="2736304"/>
          </a:xfrm>
        </p:grpSpPr>
        <p:grpSp>
          <p:nvGrpSpPr>
            <p:cNvPr id="17" name="Groep 16"/>
            <p:cNvGrpSpPr/>
            <p:nvPr/>
          </p:nvGrpSpPr>
          <p:grpSpPr>
            <a:xfrm>
              <a:off x="1475656" y="2492896"/>
              <a:ext cx="2952328" cy="2736304"/>
              <a:chOff x="2339752" y="3140968"/>
              <a:chExt cx="2952328" cy="2736304"/>
            </a:xfrm>
          </p:grpSpPr>
          <p:sp>
            <p:nvSpPr>
              <p:cNvPr id="18" name="Afgeronde rechthoek 17"/>
              <p:cNvSpPr/>
              <p:nvPr/>
            </p:nvSpPr>
            <p:spPr>
              <a:xfrm>
                <a:off x="2339752" y="3140968"/>
                <a:ext cx="2952328" cy="273630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3239852" y="3299957"/>
                <a:ext cx="11881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800" b="1" u="sng" dirty="0" err="1"/>
                  <a:t>Crab</a:t>
                </a:r>
                <a:endParaRPr lang="nl-NL" sz="2800" b="1" u="sng" dirty="0"/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>
                <a:off x="2483768" y="4005064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afbeelding1</a:t>
                </a:r>
                <a:endParaRPr lang="nl-NL" sz="2400" dirty="0"/>
              </a:p>
            </p:txBody>
          </p:sp>
          <p:sp>
            <p:nvSpPr>
              <p:cNvPr id="22" name="Tekstvak 21"/>
              <p:cNvSpPr txBox="1"/>
              <p:nvPr/>
            </p:nvSpPr>
            <p:spPr>
              <a:xfrm>
                <a:off x="2483768" y="4725144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afbeelding2</a:t>
                </a:r>
                <a:endParaRPr lang="nl-NL" sz="2400" dirty="0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4283968" y="4005064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Rechthoek 23"/>
              <p:cNvSpPr/>
              <p:nvPr/>
            </p:nvSpPr>
            <p:spPr>
              <a:xfrm>
                <a:off x="4283968" y="4725144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7" name="Stroomdiagram: Verbindingslijn 26"/>
            <p:cNvSpPr/>
            <p:nvPr/>
          </p:nvSpPr>
          <p:spPr>
            <a:xfrm>
              <a:off x="3707904" y="4221088"/>
              <a:ext cx="144016" cy="14401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Stroomdiagram: Verbindingslijn 27"/>
            <p:cNvSpPr/>
            <p:nvPr/>
          </p:nvSpPr>
          <p:spPr>
            <a:xfrm>
              <a:off x="3707904" y="3501008"/>
              <a:ext cx="144016" cy="14401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7"/>
            <a:ext cx="9144000" cy="778098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Toekenning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7082358" y="6484390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44</a:t>
            </a:fld>
            <a:endParaRPr lang="nl-NL" sz="1400"/>
          </a:p>
        </p:txBody>
      </p:sp>
      <p:grpSp>
        <p:nvGrpSpPr>
          <p:cNvPr id="4" name="Group 7"/>
          <p:cNvGrpSpPr/>
          <p:nvPr/>
        </p:nvGrpSpPr>
        <p:grpSpPr>
          <a:xfrm>
            <a:off x="5802561" y="5121432"/>
            <a:ext cx="1676400" cy="1288285"/>
            <a:chOff x="5445851" y="2247780"/>
            <a:chExt cx="2095500" cy="1905147"/>
          </a:xfrm>
        </p:grpSpPr>
        <p:pic>
          <p:nvPicPr>
            <p:cNvPr id="9" name="Picture 3" descr="C:\Bruce\Tidewater Community College\ITP 100 (Greenfoot) HERE HERE HERE HERE\Greenfoot\Greenfoot Exercises\Chapter 4\Exercise 4.6\images\crab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3518" y="2247780"/>
              <a:ext cx="1905000" cy="128587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445851" y="3470206"/>
              <a:ext cx="2095500" cy="6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crab2.png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944768" y="2752865"/>
            <a:ext cx="2275304" cy="1289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62476" y="4780200"/>
            <a:ext cx="2239888" cy="228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/>
          <p:nvPr/>
        </p:nvSpPr>
        <p:spPr>
          <a:xfrm>
            <a:off x="467544" y="1073779"/>
            <a:ext cx="7992888" cy="99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afbeelding1 =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afbeelding2 =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crab2.png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25" name="Wolkvormige toelichting 24"/>
          <p:cNvSpPr/>
          <p:nvPr/>
        </p:nvSpPr>
        <p:spPr>
          <a:xfrm>
            <a:off x="2483768" y="5761645"/>
            <a:ext cx="2628800" cy="648072"/>
          </a:xfrm>
          <a:prstGeom prst="cloudCallout">
            <a:avLst>
              <a:gd name="adj1" fmla="val -28536"/>
              <a:gd name="adj2" fmla="val -17706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referentie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5788124" y="3094870"/>
            <a:ext cx="1600200" cy="1187263"/>
            <a:chOff x="1956157" y="2133600"/>
            <a:chExt cx="2286000" cy="2022322"/>
          </a:xfrm>
        </p:grpSpPr>
        <p:pic>
          <p:nvPicPr>
            <p:cNvPr id="6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2133600"/>
              <a:ext cx="1990531" cy="12192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956157" y="3369546"/>
              <a:ext cx="2286000" cy="786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crab.png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9639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4.12 Constructor van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actor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gebruiken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45</a:t>
            </a:fld>
            <a:endParaRPr lang="nl-NL" sz="1400" dirty="0"/>
          </a:p>
        </p:txBody>
      </p:sp>
      <p:sp>
        <p:nvSpPr>
          <p:cNvPr id="16" name="Rectangle 3"/>
          <p:cNvSpPr/>
          <p:nvPr/>
        </p:nvSpPr>
        <p:spPr>
          <a:xfrm>
            <a:off x="587599" y="3187489"/>
            <a:ext cx="7776864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public Crab() {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afbeelding1 =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afbeelding2 =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crab2.png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6" name="TextBox 2"/>
          <p:cNvSpPr txBox="1"/>
          <p:nvPr/>
        </p:nvSpPr>
        <p:spPr>
          <a:xfrm>
            <a:off x="416707" y="1196752"/>
            <a:ext cx="8118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600" dirty="0" err="1"/>
              <a:t>Waar</a:t>
            </a:r>
            <a:r>
              <a:rPr lang="en-US" sz="2600" dirty="0"/>
              <a:t>/</a:t>
            </a:r>
            <a:r>
              <a:rPr lang="en-US" sz="2600" dirty="0" err="1"/>
              <a:t>wanneer</a:t>
            </a:r>
            <a:r>
              <a:rPr lang="en-US" sz="2600" dirty="0"/>
              <a:t> de 2 </a:t>
            </a:r>
            <a:r>
              <a:rPr lang="en-US" sz="2600" dirty="0" err="1"/>
              <a:t>afbeeldingen</a:t>
            </a:r>
            <a:r>
              <a:rPr lang="en-US" sz="2600" dirty="0"/>
              <a:t> </a:t>
            </a:r>
            <a:r>
              <a:rPr lang="en-US" sz="2600" dirty="0" err="1"/>
              <a:t>toekennen</a:t>
            </a:r>
            <a:r>
              <a:rPr lang="en-US" sz="2600" dirty="0"/>
              <a:t>?</a:t>
            </a:r>
          </a:p>
          <a:p>
            <a:pPr marL="354013" indent="-354013">
              <a:lnSpc>
                <a:spcPts val="4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600" dirty="0" err="1"/>
              <a:t>Slechts</a:t>
            </a:r>
            <a:r>
              <a:rPr lang="en-US" sz="2600" dirty="0"/>
              <a:t> </a:t>
            </a:r>
            <a:r>
              <a:rPr lang="en-US" sz="2600" dirty="0" err="1"/>
              <a:t>één</a:t>
            </a:r>
            <a:r>
              <a:rPr lang="en-US" sz="2600" dirty="0"/>
              <a:t> </a:t>
            </a:r>
            <a:r>
              <a:rPr lang="en-US" sz="2600" dirty="0" err="1"/>
              <a:t>keer</a:t>
            </a:r>
            <a:r>
              <a:rPr lang="en-US" sz="2600" dirty="0"/>
              <a:t>: </a:t>
            </a:r>
            <a:r>
              <a:rPr lang="en-US" sz="2600" dirty="0" err="1"/>
              <a:t>bij</a:t>
            </a:r>
            <a:r>
              <a:rPr lang="en-US" sz="2600" dirty="0"/>
              <a:t> het </a:t>
            </a:r>
            <a:r>
              <a:rPr lang="en-US" sz="2600" dirty="0" err="1"/>
              <a:t>creëren</a:t>
            </a:r>
            <a:r>
              <a:rPr lang="en-US" sz="2600" dirty="0"/>
              <a:t> van het object,</a:t>
            </a:r>
          </a:p>
          <a:p>
            <a:pPr>
              <a:lnSpc>
                <a:spcPts val="4000"/>
              </a:lnSpc>
              <a:buClr>
                <a:schemeClr val="accent1"/>
              </a:buClr>
              <a:buSzPct val="100000"/>
            </a:pPr>
            <a:r>
              <a:rPr lang="en-US" sz="2600" dirty="0"/>
              <a:t>     in de constructor van de </a:t>
            </a:r>
            <a:r>
              <a:rPr lang="en-US" sz="2600" dirty="0" err="1"/>
              <a:t>klasse</a:t>
            </a:r>
            <a:r>
              <a:rPr lang="en-US" sz="2600" dirty="0"/>
              <a:t> </a:t>
            </a:r>
            <a:r>
              <a:rPr lang="en-US" sz="2600" i="1" dirty="0"/>
              <a:t>Crab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Constructor van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actor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Autofit/>
          </a:bodyPr>
          <a:lstStyle/>
          <a:p>
            <a:fld id="{AEC58476-4206-4F88-8602-EE8C7323819B}" type="slidenum">
              <a:rPr lang="nl-NL" sz="1400" smtClean="0"/>
              <a:pPr/>
              <a:t>46</a:t>
            </a:fld>
            <a:endParaRPr lang="nl-NL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8054280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Clr>
                <a:schemeClr val="accent2"/>
              </a:buClr>
            </a:pPr>
            <a:r>
              <a:rPr lang="en-US" sz="2600" dirty="0" err="1"/>
              <a:t>Zelfde</a:t>
            </a:r>
            <a:r>
              <a:rPr lang="en-US" sz="2600" dirty="0"/>
              <a:t> </a:t>
            </a:r>
            <a:r>
              <a:rPr lang="en-US" sz="2600" dirty="0" err="1"/>
              <a:t>regels</a:t>
            </a:r>
            <a:r>
              <a:rPr lang="en-US" sz="2600" dirty="0"/>
              <a:t> </a:t>
            </a:r>
            <a:r>
              <a:rPr lang="en-US" sz="2600" dirty="0" err="1"/>
              <a:t>als</a:t>
            </a:r>
            <a:r>
              <a:rPr lang="en-US" sz="2600" dirty="0"/>
              <a:t> de constructor van het World-object:</a:t>
            </a:r>
          </a:p>
          <a:p>
            <a:pPr marL="514350" indent="-514350">
              <a:lnSpc>
                <a:spcPts val="4000"/>
              </a:lnSpc>
              <a:buClr>
                <a:schemeClr val="accent2"/>
              </a:buClr>
            </a:pPr>
            <a:r>
              <a:rPr lang="en-US" sz="2600" dirty="0" err="1"/>
              <a:t>Een</a:t>
            </a:r>
            <a:r>
              <a:rPr lang="en-US" sz="2600" dirty="0"/>
              <a:t> constructor </a:t>
            </a:r>
          </a:p>
          <a:p>
            <a:pPr marL="514350" indent="-51435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err="1"/>
              <a:t>heeft</a:t>
            </a:r>
            <a:r>
              <a:rPr lang="en-US" sz="2600" dirty="0"/>
              <a:t> </a:t>
            </a:r>
            <a:r>
              <a:rPr lang="en-US" sz="2600" b="1" dirty="0"/>
              <a:t>GEEN</a:t>
            </a:r>
            <a:r>
              <a:rPr lang="en-US" sz="2600" dirty="0"/>
              <a:t>  </a:t>
            </a:r>
            <a:r>
              <a:rPr lang="en-US" sz="2600" dirty="0" err="1"/>
              <a:t>Returntype</a:t>
            </a:r>
            <a:endParaRPr lang="en-US" sz="2600" dirty="0"/>
          </a:p>
          <a:p>
            <a:pPr marL="514350" indent="-51435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err="1"/>
              <a:t>heeft</a:t>
            </a:r>
            <a:r>
              <a:rPr lang="en-US" sz="2600" dirty="0"/>
              <a:t> </a:t>
            </a:r>
            <a:r>
              <a:rPr lang="en-US" sz="2600" b="1" dirty="0"/>
              <a:t>ALTIJD</a:t>
            </a:r>
            <a:r>
              <a:rPr lang="en-US" sz="2600" dirty="0"/>
              <a:t> </a:t>
            </a:r>
            <a:r>
              <a:rPr lang="en-US" sz="2600" dirty="0" err="1"/>
              <a:t>dezelfde</a:t>
            </a:r>
            <a:r>
              <a:rPr lang="en-US" sz="2600" dirty="0"/>
              <a:t> </a:t>
            </a:r>
            <a:r>
              <a:rPr lang="en-US" sz="2600" dirty="0" err="1"/>
              <a:t>naam</a:t>
            </a:r>
            <a:r>
              <a:rPr lang="en-US" sz="2600" dirty="0"/>
              <a:t> </a:t>
            </a:r>
            <a:r>
              <a:rPr lang="en-US" sz="2600" dirty="0" err="1"/>
              <a:t>als</a:t>
            </a:r>
            <a:r>
              <a:rPr lang="en-US" sz="2600" dirty="0"/>
              <a:t> de </a:t>
            </a:r>
            <a:r>
              <a:rPr lang="en-US" sz="2600" dirty="0" err="1"/>
              <a:t>klasse</a:t>
            </a:r>
            <a:endParaRPr lang="en-US" sz="2600" dirty="0"/>
          </a:p>
          <a:p>
            <a:pPr marL="514350" indent="-51435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/>
              <a:t>is </a:t>
            </a:r>
            <a:r>
              <a:rPr lang="en-US" sz="2600" dirty="0" err="1"/>
              <a:t>publiek</a:t>
            </a:r>
            <a:r>
              <a:rPr lang="en-US" sz="2600" dirty="0"/>
              <a:t> </a:t>
            </a:r>
            <a:r>
              <a:rPr lang="en-US" sz="2600" dirty="0" err="1"/>
              <a:t>bereikbaar</a:t>
            </a:r>
            <a:endParaRPr lang="en-US" sz="2600" dirty="0"/>
          </a:p>
          <a:p>
            <a:pPr marL="514350" indent="-51435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err="1"/>
              <a:t>wordt</a:t>
            </a:r>
            <a:r>
              <a:rPr lang="en-US" sz="2600" dirty="0"/>
              <a:t> </a:t>
            </a:r>
            <a:r>
              <a:rPr lang="en-US" sz="2600" b="1" dirty="0"/>
              <a:t> AUTOMATISCH UITGEVOERD</a:t>
            </a:r>
            <a:r>
              <a:rPr lang="en-US" sz="2600" dirty="0"/>
              <a:t> </a:t>
            </a:r>
            <a:r>
              <a:rPr lang="en-US" sz="2600" dirty="0" err="1"/>
              <a:t>als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instantie</a:t>
            </a:r>
            <a:r>
              <a:rPr lang="en-US" sz="2600" dirty="0"/>
              <a:t> van de </a:t>
            </a:r>
            <a:r>
              <a:rPr lang="en-US" sz="2600" dirty="0" err="1"/>
              <a:t>klasse</a:t>
            </a:r>
            <a:r>
              <a:rPr lang="en-US" sz="2600" dirty="0"/>
              <a:t> </a:t>
            </a:r>
            <a:r>
              <a:rPr lang="en-US" sz="2600" dirty="0" err="1"/>
              <a:t>gemaakt</a:t>
            </a:r>
            <a:r>
              <a:rPr lang="en-US" sz="2600" dirty="0"/>
              <a:t> </a:t>
            </a:r>
            <a:r>
              <a:rPr lang="en-US" sz="2600" dirty="0" err="1"/>
              <a:t>wordt</a:t>
            </a:r>
            <a:endParaRPr lang="en-US" sz="26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" name="Wolkvormige toelichting 8"/>
          <p:cNvSpPr/>
          <p:nvPr/>
        </p:nvSpPr>
        <p:spPr>
          <a:xfrm>
            <a:off x="1331640" y="5013176"/>
            <a:ext cx="6408712" cy="1556502"/>
          </a:xfrm>
          <a:prstGeom prst="cloudCallout">
            <a:avLst>
              <a:gd name="adj1" fmla="val 44057"/>
              <a:gd name="adj2" fmla="val 128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Begintoestand</a:t>
            </a:r>
            <a:r>
              <a:rPr lang="en-US" sz="2800" dirty="0">
                <a:solidFill>
                  <a:schemeClr val="tx1"/>
                </a:solidFill>
              </a:rPr>
              <a:t> van de </a:t>
            </a:r>
            <a:r>
              <a:rPr lang="en-US" sz="2800" dirty="0" err="1">
                <a:solidFill>
                  <a:schemeClr val="tx1"/>
                </a:solidFill>
              </a:rPr>
              <a:t>instantie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wordt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vastgelegd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9639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Constructor van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actor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gebruiken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47</a:t>
            </a:fld>
            <a:endParaRPr lang="nl-NL" sz="1400" dirty="0"/>
          </a:p>
        </p:txBody>
      </p:sp>
      <p:sp>
        <p:nvSpPr>
          <p:cNvPr id="16" name="Rectangle 3"/>
          <p:cNvSpPr/>
          <p:nvPr/>
        </p:nvSpPr>
        <p:spPr>
          <a:xfrm>
            <a:off x="416707" y="2924944"/>
            <a:ext cx="7776864" cy="2964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public Crab() {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afbeelding1 =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afbeelding2 =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crab2.png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(afbeelding2);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6" name="TextBox 2"/>
          <p:cNvSpPr txBox="1"/>
          <p:nvPr/>
        </p:nvSpPr>
        <p:spPr>
          <a:xfrm>
            <a:off x="416707" y="1052736"/>
            <a:ext cx="81186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2800" dirty="0" err="1">
                <a:solidFill>
                  <a:prstClr val="black"/>
                </a:solidFill>
              </a:rPr>
              <a:t>Waar</a:t>
            </a:r>
            <a:r>
              <a:rPr lang="en-US" sz="2800" dirty="0">
                <a:solidFill>
                  <a:prstClr val="black"/>
                </a:solidFill>
              </a:rPr>
              <a:t>/</a:t>
            </a:r>
            <a:r>
              <a:rPr lang="en-US" sz="2800" dirty="0" err="1">
                <a:solidFill>
                  <a:prstClr val="black"/>
                </a:solidFill>
              </a:rPr>
              <a:t>wanneer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een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afbeelding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toekennen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ts val="1200"/>
              </a:spcBef>
              <a:buClr>
                <a:prstClr val="black"/>
              </a:buClr>
              <a:buSzPct val="100000"/>
            </a:pPr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err="1">
                <a:solidFill>
                  <a:prstClr val="black"/>
                </a:solidFill>
              </a:rPr>
              <a:t>Bij</a:t>
            </a:r>
            <a:r>
              <a:rPr lang="en-US" sz="2800" dirty="0">
                <a:solidFill>
                  <a:prstClr val="black"/>
                </a:solidFill>
              </a:rPr>
              <a:t> het </a:t>
            </a:r>
            <a:r>
              <a:rPr lang="en-US" sz="2800" dirty="0" err="1">
                <a:solidFill>
                  <a:prstClr val="black"/>
                </a:solidFill>
              </a:rPr>
              <a:t>creëren</a:t>
            </a:r>
            <a:r>
              <a:rPr lang="en-US" sz="2800" dirty="0">
                <a:solidFill>
                  <a:prstClr val="black"/>
                </a:solidFill>
              </a:rPr>
              <a:t> van het object,</a:t>
            </a:r>
          </a:p>
          <a:p>
            <a:pPr lvl="0">
              <a:spcBef>
                <a:spcPts val="1200"/>
              </a:spcBef>
              <a:buClr>
                <a:srgbClr val="F07F09"/>
              </a:buClr>
              <a:buSzPct val="100000"/>
            </a:pPr>
            <a:r>
              <a:rPr lang="en-US" sz="2800" dirty="0">
                <a:solidFill>
                  <a:prstClr val="black"/>
                </a:solidFill>
              </a:rPr>
              <a:t>      	in de constructor van de </a:t>
            </a:r>
            <a:r>
              <a:rPr lang="en-US" sz="2800" dirty="0" err="1">
                <a:solidFill>
                  <a:prstClr val="black"/>
                </a:solidFill>
              </a:rPr>
              <a:t>klasse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i="1" dirty="0">
                <a:solidFill>
                  <a:prstClr val="black"/>
                </a:solidFill>
              </a:rPr>
              <a:t>Crab</a:t>
            </a:r>
          </a:p>
        </p:txBody>
      </p:sp>
      <p:grpSp>
        <p:nvGrpSpPr>
          <p:cNvPr id="6" name="Groep 9"/>
          <p:cNvGrpSpPr/>
          <p:nvPr/>
        </p:nvGrpSpPr>
        <p:grpSpPr>
          <a:xfrm>
            <a:off x="7431224" y="2312876"/>
            <a:ext cx="1368152" cy="1224136"/>
            <a:chOff x="4860032" y="2708920"/>
            <a:chExt cx="2048228" cy="1728189"/>
          </a:xfrm>
        </p:grpSpPr>
        <p:pic>
          <p:nvPicPr>
            <p:cNvPr id="7" name="Picture 3" descr="C:\Bruce\Tidewater Community College\ITP 100 (Greenfoot) HERE HERE HERE HERE\Greenfoot\Greenfoot Exercises\Chapter 4\Exercise 4.6\images\crab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3150209"/>
              <a:ext cx="2048228" cy="1286900"/>
            </a:xfrm>
            <a:prstGeom prst="rect">
              <a:avLst/>
            </a:prstGeom>
            <a:noFill/>
          </p:spPr>
        </p:pic>
        <p:sp>
          <p:nvSpPr>
            <p:cNvPr id="8" name="TextBox 4"/>
            <p:cNvSpPr txBox="1"/>
            <p:nvPr/>
          </p:nvSpPr>
          <p:spPr>
            <a:xfrm>
              <a:off x="4967835" y="2708920"/>
              <a:ext cx="1867998" cy="56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crab2.png</a:t>
              </a:r>
            </a:p>
          </p:txBody>
        </p:sp>
      </p:grpSp>
      <p:sp>
        <p:nvSpPr>
          <p:cNvPr id="9" name="Wolkvormige toelichting 10"/>
          <p:cNvSpPr/>
          <p:nvPr/>
        </p:nvSpPr>
        <p:spPr>
          <a:xfrm>
            <a:off x="955193" y="5701370"/>
            <a:ext cx="7580162" cy="864096"/>
          </a:xfrm>
          <a:prstGeom prst="cloudCallout">
            <a:avLst>
              <a:gd name="adj1" fmla="val -9322"/>
              <a:gd name="adj2" fmla="val -78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Nieuwe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heeft</a:t>
            </a:r>
            <a:r>
              <a:rPr lang="en-US" sz="2800" dirty="0">
                <a:solidFill>
                  <a:schemeClr val="tx1"/>
                </a:solidFill>
              </a:rPr>
              <a:t> “</a:t>
            </a:r>
            <a:r>
              <a:rPr lang="en-US" sz="2800" dirty="0" err="1">
                <a:solidFill>
                  <a:schemeClr val="tx1"/>
                </a:solidFill>
              </a:rPr>
              <a:t>pootjes</a:t>
            </a:r>
            <a:r>
              <a:rPr lang="en-US" sz="2800" dirty="0">
                <a:solidFill>
                  <a:schemeClr val="tx1"/>
                </a:solidFill>
              </a:rPr>
              <a:t> toe”</a:t>
            </a:r>
          </a:p>
        </p:txBody>
      </p:sp>
    </p:spTree>
    <p:extLst>
      <p:ext uri="{BB962C8B-B14F-4D97-AF65-F5344CB8AC3E}">
        <p14:creationId xmlns:p14="http://schemas.microsoft.com/office/powerpoint/2010/main" val="1497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275870" cy="261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0297" t="30141" r="34668" b="27532"/>
          <a:stretch>
            <a:fillRect/>
          </a:stretch>
        </p:blipFill>
        <p:spPr bwMode="auto">
          <a:xfrm>
            <a:off x="179512" y="2198325"/>
            <a:ext cx="4608512" cy="324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22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Constructor Crab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7086600" y="6476687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48</a:t>
            </a:fld>
            <a:endParaRPr lang="nl-NL" sz="1400"/>
          </a:p>
        </p:txBody>
      </p:sp>
      <p:sp>
        <p:nvSpPr>
          <p:cNvPr id="26" name="TextBox 3"/>
          <p:cNvSpPr txBox="1"/>
          <p:nvPr/>
        </p:nvSpPr>
        <p:spPr>
          <a:xfrm>
            <a:off x="482452" y="136418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/>
              </a:buClr>
            </a:pPr>
            <a:r>
              <a:rPr lang="en-US" sz="2800" dirty="0" err="1"/>
              <a:t>Maak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krab</a:t>
            </a:r>
            <a:r>
              <a:rPr lang="en-US" sz="2800" dirty="0"/>
              <a:t>   →  </a:t>
            </a:r>
            <a:r>
              <a:rPr lang="en-US" sz="2800" dirty="0" err="1"/>
              <a:t>instantievariabelen</a:t>
            </a:r>
            <a:r>
              <a:rPr lang="en-US" sz="2800" dirty="0"/>
              <a:t> </a:t>
            </a:r>
          </a:p>
        </p:txBody>
      </p:sp>
      <p:sp>
        <p:nvSpPr>
          <p:cNvPr id="29" name="Rectangle 4"/>
          <p:cNvSpPr/>
          <p:nvPr/>
        </p:nvSpPr>
        <p:spPr>
          <a:xfrm>
            <a:off x="4907940" y="2185020"/>
            <a:ext cx="3419886" cy="1597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/>
              <a:t>WEL </a:t>
            </a:r>
            <a:r>
              <a:rPr lang="en-US" sz="2800" dirty="0" err="1"/>
              <a:t>geïnitialiseerd</a:t>
            </a:r>
            <a:endParaRPr lang="en-US" sz="2800" dirty="0"/>
          </a:p>
          <a:p>
            <a:pPr marL="354013" indent="-354013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verwijzen</a:t>
            </a:r>
            <a:r>
              <a:rPr lang="en-US" sz="2800" dirty="0"/>
              <a:t> </a:t>
            </a:r>
            <a:r>
              <a:rPr lang="en-US" sz="2800" dirty="0" err="1"/>
              <a:t>naar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afbeelding</a:t>
            </a:r>
            <a:endParaRPr lang="en-US" sz="2800" dirty="0"/>
          </a:p>
        </p:txBody>
      </p:sp>
      <p:cxnSp>
        <p:nvCxnSpPr>
          <p:cNvPr id="30" name="Straight Arrow Connector 5"/>
          <p:cNvCxnSpPr/>
          <p:nvPr/>
        </p:nvCxnSpPr>
        <p:spPr>
          <a:xfrm>
            <a:off x="3707904" y="3246572"/>
            <a:ext cx="1440160" cy="686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5"/>
          <p:cNvCxnSpPr/>
          <p:nvPr/>
        </p:nvCxnSpPr>
        <p:spPr>
          <a:xfrm flipV="1">
            <a:off x="3702194" y="4005064"/>
            <a:ext cx="1230972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/>
          <p:nvPr/>
        </p:nvSpPr>
        <p:spPr>
          <a:xfrm>
            <a:off x="683568" y="5986869"/>
            <a:ext cx="388843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(afbeelding1);</a:t>
            </a:r>
          </a:p>
        </p:txBody>
      </p:sp>
      <p:sp>
        <p:nvSpPr>
          <p:cNvPr id="11" name="Gedachtewolkje: wolk 10">
            <a:extLst>
              <a:ext uri="{FF2B5EF4-FFF2-40B4-BE49-F238E27FC236}">
                <a16:creationId xmlns:a16="http://schemas.microsoft.com/office/drawing/2014/main" id="{F9C08B3A-42DB-47DF-8457-F6FA28FB2133}"/>
              </a:ext>
            </a:extLst>
          </p:cNvPr>
          <p:cNvSpPr/>
          <p:nvPr/>
        </p:nvSpPr>
        <p:spPr>
          <a:xfrm>
            <a:off x="-684584" y="5078851"/>
            <a:ext cx="3312368" cy="829925"/>
          </a:xfrm>
          <a:prstGeom prst="cloudCallout">
            <a:avLst>
              <a:gd name="adj1" fmla="val 18029"/>
              <a:gd name="adj2" fmla="val -74759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Zoek de fout!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0622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49</a:t>
            </a:fld>
            <a:endParaRPr lang="nl-NL" sz="1400"/>
          </a:p>
        </p:txBody>
      </p:sp>
      <p:sp>
        <p:nvSpPr>
          <p:cNvPr id="7" name="Rectangle 3"/>
          <p:cNvSpPr/>
          <p:nvPr/>
        </p:nvSpPr>
        <p:spPr>
          <a:xfrm>
            <a:off x="467544" y="1124744"/>
            <a:ext cx="8064896" cy="545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public class Crab extends Actor {</a:t>
            </a:r>
          </a:p>
          <a:p>
            <a:pPr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    private GreenfootImage afb1, afb2;</a:t>
            </a:r>
          </a:p>
          <a:p>
            <a:pPr>
              <a:lnSpc>
                <a:spcPts val="2200"/>
              </a:lnSpc>
            </a:pPr>
            <a:r>
              <a:rPr lang="en-US" sz="2400" dirty="0">
                <a:latin typeface="Consolas" panose="020B0609020204030204" pitchFamily="49" charset="0"/>
              </a:rPr>
              <a:t> </a:t>
            </a:r>
            <a:endParaRPr lang="en-US" sz="1400" dirty="0">
              <a:latin typeface="Consolas" panose="020B0609020204030204" pitchFamily="49" charset="0"/>
            </a:endParaRPr>
          </a:p>
          <a:p>
            <a:pPr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    public Crab() {</a:t>
            </a:r>
          </a:p>
          <a:p>
            <a:pPr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       GreenfootImage afb1 =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</a:rPr>
              <a:t>new    </a:t>
            </a:r>
          </a:p>
          <a:p>
            <a:pPr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                 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>
                <a:latin typeface="Consolas" panose="020B0609020204030204" pitchFamily="49" charset="0"/>
              </a:rPr>
              <a:t>crab.png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       GreenfootImage afb2 =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</a:rPr>
              <a:t>new </a:t>
            </a:r>
          </a:p>
          <a:p>
            <a:pPr lvl="1"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              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>
                <a:latin typeface="Consolas" panose="020B0609020204030204" pitchFamily="49" charset="0"/>
              </a:rPr>
              <a:t>crab2.png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pPr marL="0" lvl="1"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       </a:t>
            </a:r>
            <a:r>
              <a:rPr lang="en-US" sz="2400" dirty="0" err="1">
                <a:latin typeface="Consolas" panose="020B0609020204030204" pitchFamily="49" charset="0"/>
              </a:rPr>
              <a:t>setImage</a:t>
            </a:r>
            <a:r>
              <a:rPr lang="en-US" sz="2400" dirty="0">
                <a:latin typeface="Consolas" panose="020B0609020204030204" pitchFamily="49" charset="0"/>
              </a:rPr>
              <a:t>(afb2);</a:t>
            </a:r>
          </a:p>
          <a:p>
            <a:pPr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ts val="3800"/>
              </a:lnSpc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1763688" y="2996952"/>
            <a:ext cx="1972072" cy="432048"/>
          </a:xfrm>
          <a:prstGeom prst="line">
            <a:avLst/>
          </a:prstGeom>
          <a:ln w="73025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1763688" y="2924944"/>
            <a:ext cx="1972072" cy="504056"/>
          </a:xfrm>
          <a:prstGeom prst="line">
            <a:avLst/>
          </a:prstGeom>
          <a:ln w="73025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1881064" y="4005064"/>
            <a:ext cx="1972072" cy="432048"/>
          </a:xfrm>
          <a:prstGeom prst="line">
            <a:avLst/>
          </a:prstGeom>
          <a:ln w="73025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H="1">
            <a:off x="1881064" y="3933056"/>
            <a:ext cx="1972072" cy="504056"/>
          </a:xfrm>
          <a:prstGeom prst="line">
            <a:avLst/>
          </a:prstGeom>
          <a:ln w="73025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8166" t="18044" b="47600"/>
          <a:stretch/>
        </p:blipFill>
        <p:spPr bwMode="auto">
          <a:xfrm>
            <a:off x="4107085" y="2417302"/>
            <a:ext cx="4189764" cy="399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60"/>
            <a:ext cx="9108504" cy="77809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Automatisch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toevoegen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</a:t>
            </a:fld>
            <a:endParaRPr lang="nl-NL" sz="1400"/>
          </a:p>
        </p:txBody>
      </p:sp>
      <p:sp>
        <p:nvSpPr>
          <p:cNvPr id="4" name="Rectangle 3"/>
          <p:cNvSpPr/>
          <p:nvPr/>
        </p:nvSpPr>
        <p:spPr>
          <a:xfrm>
            <a:off x="1331640" y="3589953"/>
            <a:ext cx="333682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err="1"/>
              <a:t>Klasse</a:t>
            </a:r>
            <a:r>
              <a:rPr lang="en-US" sz="2400" dirty="0"/>
              <a:t>-menu </a:t>
            </a:r>
            <a:r>
              <a:rPr lang="en-US" sz="2400" dirty="0" err="1"/>
              <a:t>CrabWorld</a:t>
            </a:r>
            <a:r>
              <a:rPr lang="en-US" sz="2400" dirty="0"/>
              <a:t>  Open editor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4416876"/>
            <a:ext cx="2592288" cy="1642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1564" y="1340768"/>
            <a:ext cx="7713736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4000"/>
              </a:lnSpc>
              <a:buFont typeface="Wingdings" pitchFamily="2" charset="2"/>
              <a:buNone/>
            </a:pPr>
            <a:r>
              <a:rPr lang="en-US" sz="2800" b="1" dirty="0" err="1">
                <a:solidFill>
                  <a:schemeClr val="accent4"/>
                </a:solidFill>
              </a:rPr>
              <a:t>Waar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r>
              <a:rPr lang="en-US" sz="2800" dirty="0"/>
              <a:t> de </a:t>
            </a:r>
            <a:r>
              <a:rPr lang="en-US" sz="2800" dirty="0" err="1"/>
              <a:t>creatie</a:t>
            </a:r>
            <a:r>
              <a:rPr lang="en-US" sz="2800" dirty="0"/>
              <a:t> van het </a:t>
            </a:r>
            <a:r>
              <a:rPr lang="en-US" sz="2800" dirty="0" err="1"/>
              <a:t>wereldobject</a:t>
            </a:r>
            <a:r>
              <a:rPr lang="en-US" sz="2800" dirty="0"/>
              <a:t> </a:t>
            </a:r>
            <a:r>
              <a:rPr lang="en-US" sz="2800" dirty="0" err="1"/>
              <a:t>beschreven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28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4.13  De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afbeeldingen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afwisselend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	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weergeven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106369" y="6468070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50</a:t>
            </a:fld>
            <a:endParaRPr lang="nl-NL" sz="1400"/>
          </a:p>
        </p:txBody>
      </p:sp>
      <p:grpSp>
        <p:nvGrpSpPr>
          <p:cNvPr id="3" name="Groep 12"/>
          <p:cNvGrpSpPr/>
          <p:nvPr/>
        </p:nvGrpSpPr>
        <p:grpSpPr>
          <a:xfrm>
            <a:off x="2843808" y="3645024"/>
            <a:ext cx="1481308" cy="1347036"/>
            <a:chOff x="2446431" y="2476956"/>
            <a:chExt cx="2006427" cy="1701516"/>
          </a:xfrm>
        </p:grpSpPr>
        <p:pic>
          <p:nvPicPr>
            <p:cNvPr id="1026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6431" y="3022703"/>
              <a:ext cx="2006427" cy="1155769"/>
            </a:xfrm>
            <a:prstGeom prst="rect">
              <a:avLst/>
            </a:prstGeom>
            <a:noFill/>
          </p:spPr>
        </p:pic>
        <p:sp>
          <p:nvSpPr>
            <p:cNvPr id="12" name="TextBox 4"/>
            <p:cNvSpPr txBox="1"/>
            <p:nvPr/>
          </p:nvSpPr>
          <p:spPr>
            <a:xfrm>
              <a:off x="2715408" y="2476956"/>
              <a:ext cx="1584175" cy="50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crab.png</a:t>
              </a:r>
            </a:p>
          </p:txBody>
        </p:sp>
      </p:grpSp>
      <p:grpSp>
        <p:nvGrpSpPr>
          <p:cNvPr id="4" name="Groep 14"/>
          <p:cNvGrpSpPr/>
          <p:nvPr/>
        </p:nvGrpSpPr>
        <p:grpSpPr>
          <a:xfrm>
            <a:off x="4932036" y="3645023"/>
            <a:ext cx="1598240" cy="1378837"/>
            <a:chOff x="4079755" y="2730881"/>
            <a:chExt cx="2067274" cy="1741687"/>
          </a:xfrm>
        </p:grpSpPr>
        <p:pic>
          <p:nvPicPr>
            <p:cNvPr id="1027" name="Picture 3" descr="C:\Bruce\Tidewater Community College\ITP 100 (Greenfoot) HERE HERE HERE HERE\Greenfoot\Greenfoot Exercises\Chapter 4\Exercise 4.6\images\crab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9755" y="3185668"/>
              <a:ext cx="2048228" cy="1286900"/>
            </a:xfrm>
            <a:prstGeom prst="rect">
              <a:avLst/>
            </a:prstGeom>
            <a:noFill/>
          </p:spPr>
        </p:pic>
        <p:sp>
          <p:nvSpPr>
            <p:cNvPr id="14" name="TextBox 4"/>
            <p:cNvSpPr txBox="1"/>
            <p:nvPr/>
          </p:nvSpPr>
          <p:spPr>
            <a:xfrm>
              <a:off x="4372356" y="2730881"/>
              <a:ext cx="1774673" cy="50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crab2.png</a:t>
              </a:r>
            </a:p>
          </p:txBody>
        </p:sp>
      </p:grpSp>
      <p:sp>
        <p:nvSpPr>
          <p:cNvPr id="16" name="Gekromde PIJL-OMHOOG 15"/>
          <p:cNvSpPr/>
          <p:nvPr/>
        </p:nvSpPr>
        <p:spPr>
          <a:xfrm rot="10800000">
            <a:off x="3635892" y="3140967"/>
            <a:ext cx="1913837" cy="5130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779908" y="5157191"/>
            <a:ext cx="1913837" cy="5130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532470" y="2117873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i="1" dirty="0" err="1">
                <a:latin typeface="Consolas" pitchFamily="49" charset="0"/>
                <a:cs typeface="Consolas" pitchFamily="49" charset="0"/>
              </a:rPr>
              <a:t>een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 GreenfootImage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);</a:t>
            </a:r>
            <a:endParaRPr lang="nl-NL" sz="28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8"/>
          <p:cNvGrpSpPr/>
          <p:nvPr/>
        </p:nvGrpSpPr>
        <p:grpSpPr>
          <a:xfrm>
            <a:off x="1043608" y="1977511"/>
            <a:ext cx="2952328" cy="3744416"/>
            <a:chOff x="1475656" y="2492896"/>
            <a:chExt cx="2952328" cy="3672408"/>
          </a:xfrm>
        </p:grpSpPr>
        <p:grpSp>
          <p:nvGrpSpPr>
            <p:cNvPr id="8" name="Groep 16"/>
            <p:cNvGrpSpPr/>
            <p:nvPr/>
          </p:nvGrpSpPr>
          <p:grpSpPr>
            <a:xfrm>
              <a:off x="1475656" y="2492896"/>
              <a:ext cx="2952328" cy="3672408"/>
              <a:chOff x="2339752" y="3140968"/>
              <a:chExt cx="2952328" cy="3672408"/>
            </a:xfrm>
          </p:grpSpPr>
          <p:sp>
            <p:nvSpPr>
              <p:cNvPr id="18" name="Afgeronde rechthoek 17"/>
              <p:cNvSpPr/>
              <p:nvPr/>
            </p:nvSpPr>
            <p:spPr>
              <a:xfrm>
                <a:off x="2339752" y="3140968"/>
                <a:ext cx="2952328" cy="367240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3080923" y="3345842"/>
                <a:ext cx="1512168" cy="51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800" b="1" u="sng" dirty="0" err="1"/>
                  <a:t>Crab</a:t>
                </a:r>
                <a:endParaRPr lang="nl-NL" sz="2800" b="1" u="sng" dirty="0"/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>
                <a:off x="2483768" y="4005064"/>
                <a:ext cx="1656184" cy="45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afbeelding1</a:t>
                </a:r>
                <a:endParaRPr lang="nl-NL" sz="2400" dirty="0"/>
              </a:p>
            </p:txBody>
          </p:sp>
          <p:sp>
            <p:nvSpPr>
              <p:cNvPr id="22" name="Tekstvak 21"/>
              <p:cNvSpPr txBox="1"/>
              <p:nvPr/>
            </p:nvSpPr>
            <p:spPr>
              <a:xfrm>
                <a:off x="2483768" y="4725144"/>
                <a:ext cx="1656184" cy="45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afbeelding2</a:t>
                </a:r>
                <a:endParaRPr lang="nl-NL" sz="2400" dirty="0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4283968" y="4005064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Rechthoek 23"/>
              <p:cNvSpPr/>
              <p:nvPr/>
            </p:nvSpPr>
            <p:spPr>
              <a:xfrm>
                <a:off x="4283968" y="4725144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7" name="Stroomdiagram: Verbindingslijn 26"/>
            <p:cNvSpPr/>
            <p:nvPr/>
          </p:nvSpPr>
          <p:spPr>
            <a:xfrm>
              <a:off x="3707904" y="4221088"/>
              <a:ext cx="144016" cy="14401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Stroomdiagram: Verbindingslijn 27"/>
            <p:cNvSpPr/>
            <p:nvPr/>
          </p:nvSpPr>
          <p:spPr>
            <a:xfrm>
              <a:off x="3707904" y="3501008"/>
              <a:ext cx="144016" cy="14401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7086600" y="6476100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51</a:t>
            </a:fld>
            <a:endParaRPr lang="nl-NL" sz="14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72946" y="2241366"/>
            <a:ext cx="1872278" cy="827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83903" y="3800088"/>
            <a:ext cx="180020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2987824" y="4425783"/>
            <a:ext cx="720080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Stroomdiagram: Verbindingslijn 34"/>
          <p:cNvSpPr/>
          <p:nvPr/>
        </p:nvSpPr>
        <p:spPr>
          <a:xfrm>
            <a:off x="3275856" y="4569799"/>
            <a:ext cx="144016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>
            <a:off x="1187624" y="442578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image</a:t>
            </a:r>
            <a:endParaRPr lang="nl-NL" sz="2400" dirty="0"/>
          </a:p>
        </p:txBody>
      </p:sp>
      <p:cxnSp>
        <p:nvCxnSpPr>
          <p:cNvPr id="37" name="Straight Arrow Connector 10"/>
          <p:cNvCxnSpPr>
            <a:stCxn id="35" idx="3"/>
          </p:cNvCxnSpPr>
          <p:nvPr/>
        </p:nvCxnSpPr>
        <p:spPr>
          <a:xfrm flipV="1">
            <a:off x="3296947" y="2448012"/>
            <a:ext cx="1887156" cy="2244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0"/>
          <p:cNvCxnSpPr>
            <a:stCxn id="35" idx="6"/>
          </p:cNvCxnSpPr>
          <p:nvPr/>
        </p:nvCxnSpPr>
        <p:spPr>
          <a:xfrm flipV="1">
            <a:off x="3419872" y="4343230"/>
            <a:ext cx="1764231" cy="298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 16"/>
          <p:cNvGrpSpPr/>
          <p:nvPr/>
        </p:nvGrpSpPr>
        <p:grpSpPr>
          <a:xfrm>
            <a:off x="5220142" y="4033269"/>
            <a:ext cx="2736304" cy="1944216"/>
            <a:chOff x="2339752" y="3140968"/>
            <a:chExt cx="3299661" cy="3358191"/>
          </a:xfrm>
        </p:grpSpPr>
        <p:sp>
          <p:nvSpPr>
            <p:cNvPr id="42" name="Afgeronde rechthoek 41"/>
            <p:cNvSpPr/>
            <p:nvPr/>
          </p:nvSpPr>
          <p:spPr>
            <a:xfrm>
              <a:off x="2339752" y="3140968"/>
              <a:ext cx="3299661" cy="33581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2466456" y="3212976"/>
              <a:ext cx="3172957" cy="90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err="1"/>
                <a:t>GreenfootImage</a:t>
              </a:r>
              <a:endParaRPr lang="nl-NL" sz="2800" b="1" u="sng" dirty="0"/>
            </a:p>
          </p:txBody>
        </p:sp>
      </p:grpSp>
      <p:grpSp>
        <p:nvGrpSpPr>
          <p:cNvPr id="44" name="Groep 16"/>
          <p:cNvGrpSpPr/>
          <p:nvPr/>
        </p:nvGrpSpPr>
        <p:grpSpPr>
          <a:xfrm>
            <a:off x="5220142" y="1943396"/>
            <a:ext cx="2769368" cy="1839552"/>
            <a:chOff x="2365341" y="2826805"/>
            <a:chExt cx="3154002" cy="3039260"/>
          </a:xfrm>
        </p:grpSpPr>
        <p:sp>
          <p:nvSpPr>
            <p:cNvPr id="45" name="Afgeronde rechthoek 44"/>
            <p:cNvSpPr/>
            <p:nvPr/>
          </p:nvSpPr>
          <p:spPr>
            <a:xfrm>
              <a:off x="2365341" y="2826805"/>
              <a:ext cx="3116346" cy="30392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2485006" y="2826805"/>
              <a:ext cx="3034337" cy="86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err="1"/>
                <a:t>GreenfootImage</a:t>
              </a:r>
              <a:endParaRPr lang="nl-NL" sz="2800" b="1" u="sng" dirty="0"/>
            </a:p>
          </p:txBody>
        </p:sp>
      </p:grpSp>
      <p:grpSp>
        <p:nvGrpSpPr>
          <p:cNvPr id="48" name="Group 7"/>
          <p:cNvGrpSpPr/>
          <p:nvPr/>
        </p:nvGrpSpPr>
        <p:grpSpPr>
          <a:xfrm>
            <a:off x="5802631" y="4573573"/>
            <a:ext cx="1676400" cy="1288285"/>
            <a:chOff x="5445851" y="2247780"/>
            <a:chExt cx="2095500" cy="1905147"/>
          </a:xfrm>
        </p:grpSpPr>
        <p:pic>
          <p:nvPicPr>
            <p:cNvPr id="49" name="Picture 3" descr="C:\Bruce\Tidewater Community College\ITP 100 (Greenfoot) HERE HERE HERE HERE\Greenfoot\Greenfoot Exercises\Chapter 4\Exercise 4.6\images\crab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3518" y="2247780"/>
              <a:ext cx="1905000" cy="1285876"/>
            </a:xfrm>
            <a:prstGeom prst="rect">
              <a:avLst/>
            </a:prstGeom>
            <a:noFill/>
          </p:spPr>
        </p:pic>
        <p:sp>
          <p:nvSpPr>
            <p:cNvPr id="50" name="TextBox 9"/>
            <p:cNvSpPr txBox="1"/>
            <p:nvPr/>
          </p:nvSpPr>
          <p:spPr>
            <a:xfrm>
              <a:off x="5445851" y="3470206"/>
              <a:ext cx="2095500" cy="6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crab2.png</a:t>
              </a:r>
            </a:p>
          </p:txBody>
        </p:sp>
      </p:grpSp>
      <p:grpSp>
        <p:nvGrpSpPr>
          <p:cNvPr id="51" name="Group 4"/>
          <p:cNvGrpSpPr/>
          <p:nvPr/>
        </p:nvGrpSpPr>
        <p:grpSpPr>
          <a:xfrm>
            <a:off x="5788194" y="2547011"/>
            <a:ext cx="1600200" cy="1187263"/>
            <a:chOff x="1956157" y="2133600"/>
            <a:chExt cx="2286000" cy="2022322"/>
          </a:xfrm>
        </p:grpSpPr>
        <p:pic>
          <p:nvPicPr>
            <p:cNvPr id="52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2133600"/>
              <a:ext cx="1990531" cy="1219200"/>
            </a:xfrm>
            <a:prstGeom prst="rect">
              <a:avLst/>
            </a:prstGeom>
            <a:noFill/>
          </p:spPr>
        </p:pic>
        <p:sp>
          <p:nvSpPr>
            <p:cNvPr id="53" name="TextBox 6"/>
            <p:cNvSpPr txBox="1"/>
            <p:nvPr/>
          </p:nvSpPr>
          <p:spPr>
            <a:xfrm>
              <a:off x="1956157" y="3369546"/>
              <a:ext cx="2286000" cy="786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crab.png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9144000" cy="12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De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afbeeldingen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afwisselend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weergeven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109792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52</a:t>
            </a:fld>
            <a:endParaRPr lang="nl-NL" sz="140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76852" y="1774467"/>
            <a:ext cx="5904656" cy="210006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800" i="1" dirty="0" err="1">
                <a:latin typeface="Times New Roman" pitchFamily="18" charset="0"/>
              </a:rPr>
              <a:t>indien</a:t>
            </a:r>
            <a:r>
              <a:rPr lang="en-US" sz="2800" i="1" dirty="0">
                <a:latin typeface="Times New Roman" pitchFamily="18" charset="0"/>
              </a:rPr>
              <a:t>  nu afbeelding1 </a:t>
            </a:r>
            <a:r>
              <a:rPr lang="en-US" sz="2800" i="1" dirty="0" err="1">
                <a:latin typeface="Times New Roman" pitchFamily="18" charset="0"/>
              </a:rPr>
              <a:t>gebruikt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wordt</a:t>
            </a:r>
            <a:endParaRPr lang="en-US" sz="2800" i="1" dirty="0">
              <a:latin typeface="Times New Roman" pitchFamily="18" charset="0"/>
            </a:endParaRPr>
          </a:p>
          <a:p>
            <a:pPr algn="l">
              <a:lnSpc>
                <a:spcPts val="4000"/>
              </a:lnSpc>
            </a:pPr>
            <a:r>
              <a:rPr lang="en-US" sz="2800" i="1" dirty="0">
                <a:latin typeface="Times New Roman" pitchFamily="18" charset="0"/>
              </a:rPr>
              <a:t>         </a:t>
            </a:r>
            <a:r>
              <a:rPr lang="en-US" sz="2800" i="1" dirty="0" err="1">
                <a:latin typeface="Times New Roman" pitchFamily="18" charset="0"/>
              </a:rPr>
              <a:t>gebruik</a:t>
            </a:r>
            <a:r>
              <a:rPr lang="en-US" sz="2800" i="1" dirty="0">
                <a:latin typeface="Times New Roman" pitchFamily="18" charset="0"/>
              </a:rPr>
              <a:t> afbeelding2</a:t>
            </a:r>
          </a:p>
          <a:p>
            <a:pPr algn="l">
              <a:lnSpc>
                <a:spcPts val="4000"/>
              </a:lnSpc>
            </a:pP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anders</a:t>
            </a:r>
            <a:endParaRPr lang="en-US" sz="2800" i="1" dirty="0">
              <a:latin typeface="Times New Roman" pitchFamily="18" charset="0"/>
            </a:endParaRPr>
          </a:p>
          <a:p>
            <a:pPr algn="l">
              <a:lnSpc>
                <a:spcPts val="4000"/>
              </a:lnSpc>
            </a:pPr>
            <a:r>
              <a:rPr lang="en-US" sz="2800" i="1" dirty="0">
                <a:latin typeface="Times New Roman" pitchFamily="18" charset="0"/>
              </a:rPr>
              <a:t>         </a:t>
            </a:r>
            <a:r>
              <a:rPr lang="en-US" sz="2800" i="1" dirty="0" err="1">
                <a:latin typeface="Times New Roman" pitchFamily="18" charset="0"/>
              </a:rPr>
              <a:t>gebruik</a:t>
            </a:r>
            <a:r>
              <a:rPr lang="en-US" sz="2800" i="1" dirty="0">
                <a:latin typeface="Times New Roman" pitchFamily="18" charset="0"/>
              </a:rPr>
              <a:t> afbeelding1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2756972" y="1882479"/>
            <a:ext cx="4536504" cy="5040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12756" y="4365104"/>
            <a:ext cx="67687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nl-BE" sz="2800" dirty="0"/>
              <a:t>Welke methode van </a:t>
            </a:r>
            <a:r>
              <a:rPr lang="nl-BE" sz="2800" i="1" dirty="0"/>
              <a:t>Actor</a:t>
            </a:r>
            <a:r>
              <a:rPr lang="nl-BE" sz="2800" dirty="0"/>
              <a:t> haalt de huidige afbeelding op?</a:t>
            </a:r>
          </a:p>
          <a:p>
            <a:pPr lvl="0">
              <a:lnSpc>
                <a:spcPts val="4000"/>
              </a:lnSpc>
              <a:spcBef>
                <a:spcPts val="1200"/>
              </a:spcBef>
              <a:buClr>
                <a:schemeClr val="accent2"/>
              </a:buClr>
              <a:buSzPct val="60000"/>
              <a:defRPr/>
            </a:pPr>
            <a:r>
              <a:rPr lang="nl-BE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nl-BE" sz="2800" dirty="0" err="1">
                <a:latin typeface="Consolas" pitchFamily="49" charset="0"/>
                <a:cs typeface="Consolas" pitchFamily="49" charset="0"/>
              </a:rPr>
              <a:t>GreenfootImage</a:t>
            </a:r>
            <a:r>
              <a:rPr lang="nl-BE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800" dirty="0" err="1">
                <a:latin typeface="Consolas" pitchFamily="49" charset="0"/>
                <a:cs typeface="Consolas" pitchFamily="49" charset="0"/>
              </a:rPr>
              <a:t>getImage</a:t>
            </a:r>
            <a:r>
              <a:rPr lang="nl-BE" sz="2800" dirty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2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De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afbeeldingen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afwisselend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weergeven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75988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53</a:t>
            </a:fld>
            <a:endParaRPr lang="nl-NL" sz="14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11760" y="432275"/>
            <a:ext cx="5713166" cy="2144177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800" i="1" dirty="0" err="1">
                <a:latin typeface="Times New Roman" pitchFamily="18" charset="0"/>
              </a:rPr>
              <a:t>indien</a:t>
            </a:r>
            <a:r>
              <a:rPr lang="en-US" sz="2800" i="1" dirty="0">
                <a:latin typeface="Times New Roman" pitchFamily="18" charset="0"/>
              </a:rPr>
              <a:t>  nu afbeelding1 </a:t>
            </a:r>
            <a:r>
              <a:rPr lang="en-US" sz="2800" i="1" dirty="0" err="1">
                <a:latin typeface="Times New Roman" pitchFamily="18" charset="0"/>
              </a:rPr>
              <a:t>gebruikt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wordt</a:t>
            </a:r>
            <a:endParaRPr lang="en-US" sz="2800" i="1" dirty="0">
              <a:latin typeface="Times New Roman" pitchFamily="18" charset="0"/>
            </a:endParaRPr>
          </a:p>
          <a:p>
            <a:pPr algn="l">
              <a:lnSpc>
                <a:spcPts val="4000"/>
              </a:lnSpc>
            </a:pPr>
            <a:r>
              <a:rPr lang="en-US" sz="2800" i="1" dirty="0">
                <a:latin typeface="Times New Roman" pitchFamily="18" charset="0"/>
              </a:rPr>
              <a:t>         </a:t>
            </a:r>
            <a:r>
              <a:rPr lang="en-US" sz="2800" i="1" dirty="0" err="1">
                <a:latin typeface="Times New Roman" pitchFamily="18" charset="0"/>
              </a:rPr>
              <a:t>gebruik</a:t>
            </a:r>
            <a:r>
              <a:rPr lang="en-US" sz="2800" i="1" dirty="0">
                <a:latin typeface="Times New Roman" pitchFamily="18" charset="0"/>
              </a:rPr>
              <a:t> afbeelding2</a:t>
            </a:r>
          </a:p>
          <a:p>
            <a:pPr algn="l">
              <a:lnSpc>
                <a:spcPts val="4000"/>
              </a:lnSpc>
            </a:pPr>
            <a:r>
              <a:rPr lang="en-US" sz="2800" i="1" dirty="0" err="1">
                <a:latin typeface="Times New Roman" pitchFamily="18" charset="0"/>
              </a:rPr>
              <a:t>anders</a:t>
            </a:r>
            <a:endParaRPr lang="en-US" sz="2800" i="1" dirty="0">
              <a:latin typeface="Times New Roman" pitchFamily="18" charset="0"/>
            </a:endParaRPr>
          </a:p>
          <a:p>
            <a:pPr algn="l">
              <a:lnSpc>
                <a:spcPts val="4000"/>
              </a:lnSpc>
            </a:pPr>
            <a:r>
              <a:rPr lang="en-US" sz="2800" i="1" dirty="0">
                <a:latin typeface="Times New Roman" pitchFamily="18" charset="0"/>
              </a:rPr>
              <a:t>         </a:t>
            </a:r>
            <a:r>
              <a:rPr lang="en-US" sz="2800" i="1" dirty="0" err="1">
                <a:latin typeface="Times New Roman" pitchFamily="18" charset="0"/>
              </a:rPr>
              <a:t>gebruik</a:t>
            </a:r>
            <a:r>
              <a:rPr lang="en-US" sz="2800" i="1" dirty="0">
                <a:latin typeface="Times New Roman" pitchFamily="18" charset="0"/>
              </a:rPr>
              <a:t> afbeelding1</a:t>
            </a:r>
          </a:p>
        </p:txBody>
      </p:sp>
      <p:sp>
        <p:nvSpPr>
          <p:cNvPr id="23" name="Rectangle 3"/>
          <p:cNvSpPr/>
          <p:nvPr/>
        </p:nvSpPr>
        <p:spPr>
          <a:xfrm>
            <a:off x="395536" y="3429000"/>
            <a:ext cx="54006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 == afbeelding1)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{ 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(afbeelding2);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else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(afbeelding1);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5" name="Wolkvormige toelichting 24"/>
          <p:cNvSpPr/>
          <p:nvPr/>
        </p:nvSpPr>
        <p:spPr>
          <a:xfrm>
            <a:off x="5320580" y="3717032"/>
            <a:ext cx="2808312" cy="1786374"/>
          </a:xfrm>
          <a:prstGeom prst="cloudCallout">
            <a:avLst>
              <a:gd name="adj1" fmla="val -119510"/>
              <a:gd name="adj2" fmla="val -4525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Vergelijken</a:t>
            </a:r>
            <a:r>
              <a:rPr lang="en-US" sz="2800" dirty="0">
                <a:solidFill>
                  <a:schemeClr val="tx1"/>
                </a:solidFill>
              </a:rPr>
              <a:t> met ==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54</a:t>
            </a:fld>
            <a:endParaRPr lang="nl-NL" sz="1400"/>
          </a:p>
        </p:txBody>
      </p:sp>
      <p:sp>
        <p:nvSpPr>
          <p:cNvPr id="11" name="TextBox 3"/>
          <p:cNvSpPr txBox="1"/>
          <p:nvPr/>
        </p:nvSpPr>
        <p:spPr>
          <a:xfrm>
            <a:off x="827584" y="1772816"/>
            <a:ext cx="712879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US" sz="2800" dirty="0" err="1"/>
              <a:t>Uittesten</a:t>
            </a:r>
            <a:r>
              <a:rPr lang="en-US" sz="2800" dirty="0"/>
              <a:t> in het scenario:</a:t>
            </a:r>
          </a:p>
          <a:p>
            <a:pPr marL="446088" indent="-446088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methode</a:t>
            </a:r>
            <a:r>
              <a:rPr lang="en-US" sz="2800" dirty="0"/>
              <a:t> </a:t>
            </a:r>
            <a:r>
              <a:rPr lang="en-US" sz="2800" b="1" dirty="0" err="1">
                <a:latin typeface="Consolas" pitchFamily="49" charset="0"/>
                <a:cs typeface="Consolas" pitchFamily="49" charset="0"/>
              </a:rPr>
              <a:t>switchImage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b="1" dirty="0"/>
              <a:t>  </a:t>
            </a:r>
            <a:r>
              <a:rPr lang="en-US" sz="2800" dirty="0"/>
              <a:t>om de </a:t>
            </a:r>
            <a:r>
              <a:rPr lang="en-US" sz="2800" dirty="0" err="1"/>
              <a:t>afbeeldingen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wisselen</a:t>
            </a:r>
            <a:r>
              <a:rPr lang="en-US" sz="2800" dirty="0"/>
              <a:t>: </a:t>
            </a:r>
            <a:r>
              <a:rPr lang="en-US" sz="2800" dirty="0" err="1"/>
              <a:t>gebruik</a:t>
            </a:r>
            <a:r>
              <a:rPr lang="en-US" sz="2800" dirty="0"/>
              <a:t>  if-else</a:t>
            </a:r>
          </a:p>
          <a:p>
            <a:pPr marL="446088" indent="-446088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/>
              <a:t>De </a:t>
            </a:r>
            <a:r>
              <a:rPr lang="en-US" sz="2800" dirty="0" err="1"/>
              <a:t>methode</a:t>
            </a:r>
            <a:r>
              <a:rPr lang="en-US" sz="2800" dirty="0"/>
              <a:t> </a:t>
            </a:r>
            <a:r>
              <a:rPr lang="en-US" sz="2800" dirty="0" err="1"/>
              <a:t>eerst</a:t>
            </a:r>
            <a:r>
              <a:rPr lang="en-US" sz="2800" dirty="0"/>
              <a:t> </a:t>
            </a:r>
            <a:r>
              <a:rPr lang="en-US" sz="2800" dirty="0" err="1"/>
              <a:t>interactief</a:t>
            </a:r>
            <a:r>
              <a:rPr lang="en-US" sz="2800" dirty="0"/>
              <a:t> </a:t>
            </a:r>
            <a:r>
              <a:rPr lang="en-US" sz="2800" dirty="0" err="1"/>
              <a:t>aanroepen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err="1"/>
              <a:t>vanuit</a:t>
            </a:r>
            <a:r>
              <a:rPr lang="en-US" sz="2800" dirty="0"/>
              <a:t> het object-menu van de </a:t>
            </a:r>
            <a:r>
              <a:rPr lang="en-US" sz="2800" dirty="0" err="1"/>
              <a:t>krab</a:t>
            </a:r>
            <a:r>
              <a:rPr lang="en-US" sz="2800" dirty="0"/>
              <a:t>)</a:t>
            </a:r>
          </a:p>
          <a:p>
            <a:pPr marL="446088" indent="-446088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Daarna</a:t>
            </a:r>
            <a:r>
              <a:rPr lang="en-US" sz="2800" dirty="0"/>
              <a:t> het </a:t>
            </a:r>
            <a:r>
              <a:rPr lang="en-US" sz="2800" dirty="0" err="1"/>
              <a:t>gedrag</a:t>
            </a:r>
            <a:r>
              <a:rPr lang="en-US" sz="2800" dirty="0"/>
              <a:t> van de </a:t>
            </a:r>
            <a:r>
              <a:rPr lang="en-US" sz="2800" dirty="0" err="1"/>
              <a:t>krab</a:t>
            </a:r>
            <a:r>
              <a:rPr lang="en-US" sz="2800" dirty="0"/>
              <a:t> </a:t>
            </a:r>
            <a:r>
              <a:rPr lang="en-US" sz="2800" dirty="0" err="1"/>
              <a:t>aanpassen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2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De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afbeeldingen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afwisselend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weergeven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4.15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Wormen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tellen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55</a:t>
            </a:fld>
            <a:endParaRPr lang="nl-NL" sz="1400"/>
          </a:p>
        </p:txBody>
      </p:sp>
      <p:sp>
        <p:nvSpPr>
          <p:cNvPr id="11" name="TextBox 3"/>
          <p:cNvSpPr txBox="1"/>
          <p:nvPr/>
        </p:nvSpPr>
        <p:spPr>
          <a:xfrm>
            <a:off x="467544" y="1124744"/>
            <a:ext cx="828092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US" sz="2600" b="1" dirty="0" err="1">
                <a:solidFill>
                  <a:schemeClr val="accent2"/>
                </a:solidFill>
              </a:rPr>
              <a:t>Doel</a:t>
            </a:r>
            <a:r>
              <a:rPr lang="en-US" sz="2600" dirty="0"/>
              <a:t>: je </a:t>
            </a:r>
            <a:r>
              <a:rPr lang="en-US" sz="2600" dirty="0" err="1"/>
              <a:t>wint</a:t>
            </a:r>
            <a:r>
              <a:rPr lang="en-US" sz="2600" dirty="0"/>
              <a:t> het </a:t>
            </a:r>
            <a:r>
              <a:rPr lang="en-US" sz="2600" dirty="0" err="1"/>
              <a:t>spel</a:t>
            </a:r>
            <a:r>
              <a:rPr lang="en-US" sz="2600" dirty="0"/>
              <a:t> </a:t>
            </a:r>
            <a:r>
              <a:rPr lang="en-US" sz="2600" dirty="0" err="1"/>
              <a:t>als</a:t>
            </a:r>
            <a:r>
              <a:rPr lang="en-US" sz="2600" dirty="0"/>
              <a:t> “</a:t>
            </a:r>
            <a:r>
              <a:rPr lang="en-US" sz="2600" dirty="0" err="1"/>
              <a:t>alle</a:t>
            </a:r>
            <a:r>
              <a:rPr lang="en-US" sz="2600" dirty="0"/>
              <a:t>” </a:t>
            </a:r>
            <a:r>
              <a:rPr lang="en-US" sz="2600" dirty="0" err="1"/>
              <a:t>wormen</a:t>
            </a:r>
            <a:r>
              <a:rPr lang="en-US" sz="2600" dirty="0"/>
              <a:t> </a:t>
            </a:r>
            <a:r>
              <a:rPr lang="en-US" sz="2600" dirty="0" err="1"/>
              <a:t>opgegeten</a:t>
            </a:r>
            <a:r>
              <a:rPr lang="en-US" sz="2600" dirty="0"/>
              <a:t> </a:t>
            </a:r>
            <a:r>
              <a:rPr lang="en-US" sz="2600" dirty="0" err="1"/>
              <a:t>zijn</a:t>
            </a:r>
            <a:endParaRPr lang="en-US" sz="2600" dirty="0"/>
          </a:p>
          <a:p>
            <a:pPr marL="514350" indent="-514350">
              <a:lnSpc>
                <a:spcPts val="4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US" sz="2600" dirty="0" err="1"/>
              <a:t>Uitwerken</a:t>
            </a:r>
            <a:r>
              <a:rPr lang="en-US" sz="2600" dirty="0"/>
              <a:t> in de </a:t>
            </a:r>
            <a:r>
              <a:rPr lang="en-US" sz="2600" dirty="0" err="1"/>
              <a:t>klasse</a:t>
            </a:r>
            <a:r>
              <a:rPr lang="en-US" sz="2600" dirty="0"/>
              <a:t> </a:t>
            </a:r>
            <a:r>
              <a:rPr lang="en-US" sz="2600" i="1" dirty="0"/>
              <a:t>Crab</a:t>
            </a:r>
            <a:r>
              <a:rPr lang="en-US" sz="2600" dirty="0"/>
              <a:t>:</a:t>
            </a:r>
          </a:p>
          <a:p>
            <a:pPr marL="355600" indent="-355600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 err="1">
                <a:solidFill>
                  <a:schemeClr val="accent4"/>
                </a:solidFill>
              </a:rPr>
              <a:t>Onthoud</a:t>
            </a:r>
            <a:r>
              <a:rPr lang="en-US" sz="2600" dirty="0"/>
              <a:t> het </a:t>
            </a:r>
            <a:r>
              <a:rPr lang="en-US" sz="2600" dirty="0" err="1"/>
              <a:t>aantal</a:t>
            </a:r>
            <a:r>
              <a:rPr lang="en-US" sz="2600" dirty="0"/>
              <a:t> </a:t>
            </a:r>
            <a:r>
              <a:rPr lang="en-US" sz="2600" dirty="0" err="1"/>
              <a:t>opgegeten</a:t>
            </a:r>
            <a:r>
              <a:rPr lang="en-US" sz="2600" dirty="0"/>
              <a:t> </a:t>
            </a:r>
            <a:r>
              <a:rPr lang="en-US" sz="2600" dirty="0" err="1"/>
              <a:t>wormen</a:t>
            </a:r>
            <a:r>
              <a:rPr lang="en-US" sz="2600" dirty="0"/>
              <a:t> in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nieuwe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chemeClr val="accent4"/>
                </a:solidFill>
              </a:rPr>
              <a:t>instantievariabele</a:t>
            </a:r>
            <a:r>
              <a:rPr lang="en-US" sz="2600" dirty="0"/>
              <a:t>, </a:t>
            </a:r>
            <a:r>
              <a:rPr lang="en-US" sz="2600" dirty="0" err="1"/>
              <a:t>een</a:t>
            </a:r>
            <a:r>
              <a:rPr lang="en-US" sz="2600" dirty="0"/>
              <a:t> “teller”.</a:t>
            </a:r>
          </a:p>
          <a:p>
            <a:pPr marL="355600" indent="-355600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 err="1">
                <a:solidFill>
                  <a:schemeClr val="accent4"/>
                </a:solidFill>
              </a:rPr>
              <a:t>Initialiseer</a:t>
            </a:r>
            <a:r>
              <a:rPr lang="en-US" sz="2600" dirty="0"/>
              <a:t> </a:t>
            </a:r>
            <a:r>
              <a:rPr lang="en-US" sz="2600" dirty="0" err="1"/>
              <a:t>deze</a:t>
            </a:r>
            <a:r>
              <a:rPr lang="en-US" sz="2600" dirty="0"/>
              <a:t> teller op de </a:t>
            </a:r>
            <a:r>
              <a:rPr lang="en-US" sz="2600" dirty="0" err="1"/>
              <a:t>waarde</a:t>
            </a:r>
            <a:r>
              <a:rPr lang="en-US" sz="2600" dirty="0"/>
              <a:t> 0 </a:t>
            </a:r>
            <a:r>
              <a:rPr lang="en-US" sz="2600" dirty="0" err="1"/>
              <a:t>bij</a:t>
            </a:r>
            <a:r>
              <a:rPr lang="en-US" sz="2600" dirty="0"/>
              <a:t> het </a:t>
            </a:r>
            <a:r>
              <a:rPr lang="en-US" sz="2600" dirty="0" err="1"/>
              <a:t>maken</a:t>
            </a:r>
            <a:r>
              <a:rPr lang="en-US" sz="2600" dirty="0"/>
              <a:t> van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krab</a:t>
            </a:r>
            <a:endParaRPr lang="en-US" sz="2600" dirty="0"/>
          </a:p>
          <a:p>
            <a:pPr marL="355600" indent="-355600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 err="1">
                <a:solidFill>
                  <a:schemeClr val="accent4"/>
                </a:solidFill>
              </a:rPr>
              <a:t>Verhoog</a:t>
            </a:r>
            <a:r>
              <a:rPr lang="en-US" sz="2600" dirty="0"/>
              <a:t> de teller met 1 </a:t>
            </a:r>
            <a:r>
              <a:rPr lang="en-US" sz="2600" dirty="0" err="1"/>
              <a:t>als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worm </a:t>
            </a:r>
            <a:r>
              <a:rPr lang="en-US" sz="2600" dirty="0" err="1"/>
              <a:t>gegeten</a:t>
            </a:r>
            <a:r>
              <a:rPr lang="en-US" sz="2600" dirty="0"/>
              <a:t> </a:t>
            </a:r>
            <a:r>
              <a:rPr lang="en-US" sz="2600" dirty="0" err="1"/>
              <a:t>wordt</a:t>
            </a:r>
            <a:endParaRPr lang="en-US" sz="2600" dirty="0"/>
          </a:p>
          <a:p>
            <a:pPr marL="355600" indent="-355600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err="1"/>
              <a:t>Als</a:t>
            </a:r>
            <a:r>
              <a:rPr lang="en-US" sz="2600" dirty="0"/>
              <a:t> de </a:t>
            </a:r>
            <a:r>
              <a:rPr lang="en-US" sz="2600" dirty="0" err="1"/>
              <a:t>krab</a:t>
            </a:r>
            <a:r>
              <a:rPr lang="en-US" sz="2600" dirty="0"/>
              <a:t> 10 </a:t>
            </a:r>
            <a:r>
              <a:rPr lang="en-US" sz="2600" dirty="0" err="1"/>
              <a:t>wormen</a:t>
            </a:r>
            <a:r>
              <a:rPr lang="en-US" sz="2600" dirty="0"/>
              <a:t> </a:t>
            </a:r>
            <a:r>
              <a:rPr lang="en-US" sz="2600" dirty="0" err="1"/>
              <a:t>heeft</a:t>
            </a:r>
            <a:r>
              <a:rPr lang="en-US" sz="2600" dirty="0"/>
              <a:t> </a:t>
            </a:r>
            <a:r>
              <a:rPr lang="en-US" sz="2600" dirty="0" err="1"/>
              <a:t>gegeten</a:t>
            </a:r>
            <a:r>
              <a:rPr lang="en-US" sz="2600" dirty="0"/>
              <a:t>, </a:t>
            </a:r>
            <a:r>
              <a:rPr lang="en-US" sz="2600" b="1" dirty="0" err="1">
                <a:solidFill>
                  <a:schemeClr val="accent4"/>
                </a:solidFill>
              </a:rPr>
              <a:t>stopt</a:t>
            </a:r>
            <a:r>
              <a:rPr lang="en-US" sz="2600" dirty="0"/>
              <a:t> het </a:t>
            </a:r>
            <a:r>
              <a:rPr lang="en-US" sz="2600" dirty="0" err="1"/>
              <a:t>spel</a:t>
            </a:r>
            <a:r>
              <a:rPr lang="en-US" sz="2600" dirty="0"/>
              <a:t> en </a:t>
            </a:r>
            <a:r>
              <a:rPr lang="en-US" sz="2600" dirty="0" err="1"/>
              <a:t>wordt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passend</a:t>
            </a:r>
            <a:r>
              <a:rPr lang="en-US" sz="2600" dirty="0"/>
              <a:t> </a:t>
            </a:r>
            <a:r>
              <a:rPr lang="en-US" sz="2600" dirty="0" err="1"/>
              <a:t>geluid</a:t>
            </a:r>
            <a:r>
              <a:rPr lang="en-US" sz="2600" dirty="0"/>
              <a:t> </a:t>
            </a:r>
            <a:r>
              <a:rPr lang="en-US" sz="2600" dirty="0" err="1"/>
              <a:t>afgespeeld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759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Wormen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tellen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71692" y="6492454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56</a:t>
            </a:fld>
            <a:endParaRPr lang="nl-NL" sz="1400"/>
          </a:p>
        </p:txBody>
      </p:sp>
      <p:sp>
        <p:nvSpPr>
          <p:cNvPr id="11" name="TextBox 3"/>
          <p:cNvSpPr txBox="1"/>
          <p:nvPr/>
        </p:nvSpPr>
        <p:spPr>
          <a:xfrm>
            <a:off x="323528" y="135350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accent4"/>
                </a:solidFill>
              </a:rPr>
              <a:t>Onthoud</a:t>
            </a:r>
            <a:r>
              <a:rPr lang="en-US" sz="2800" dirty="0"/>
              <a:t> het </a:t>
            </a:r>
            <a:r>
              <a:rPr lang="en-US" sz="2800" dirty="0" err="1"/>
              <a:t>aantal</a:t>
            </a:r>
            <a:r>
              <a:rPr lang="en-US" sz="2800" dirty="0"/>
              <a:t> </a:t>
            </a:r>
            <a:r>
              <a:rPr lang="en-US" sz="2800" dirty="0" err="1"/>
              <a:t>opgegeten</a:t>
            </a:r>
            <a:r>
              <a:rPr lang="en-US" sz="2800" dirty="0"/>
              <a:t> </a:t>
            </a:r>
            <a:r>
              <a:rPr lang="en-US" sz="2800" dirty="0" err="1"/>
              <a:t>wormen</a:t>
            </a:r>
            <a:r>
              <a:rPr lang="en-US" sz="2800" dirty="0"/>
              <a:t> in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instantievariabele</a:t>
            </a:r>
            <a:r>
              <a:rPr lang="en-US" sz="2800" dirty="0"/>
              <a:t>, </a:t>
            </a:r>
            <a:r>
              <a:rPr lang="en-US" sz="2800" dirty="0" err="1"/>
              <a:t>een</a:t>
            </a:r>
            <a:r>
              <a:rPr lang="en-US" sz="2800" dirty="0"/>
              <a:t> “teller”: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accent4"/>
                </a:solidFill>
              </a:rPr>
              <a:t>Initialiseer</a:t>
            </a:r>
            <a:r>
              <a:rPr lang="en-US" sz="2800" dirty="0"/>
              <a:t> </a:t>
            </a:r>
            <a:r>
              <a:rPr lang="en-US" sz="2800" dirty="0" err="1"/>
              <a:t>deze</a:t>
            </a:r>
            <a:r>
              <a:rPr lang="en-US" sz="2800" dirty="0"/>
              <a:t> teller op de </a:t>
            </a:r>
            <a:r>
              <a:rPr lang="en-US" sz="2800" dirty="0" err="1"/>
              <a:t>waarde</a:t>
            </a:r>
            <a:r>
              <a:rPr lang="en-US" sz="2800" dirty="0"/>
              <a:t> 0 </a:t>
            </a:r>
            <a:r>
              <a:rPr lang="en-US" sz="2800" dirty="0" err="1"/>
              <a:t>bij</a:t>
            </a:r>
            <a:r>
              <a:rPr lang="en-US" sz="2800" dirty="0"/>
              <a:t> het </a:t>
            </a:r>
            <a:r>
              <a:rPr lang="en-US" sz="2800" dirty="0" err="1"/>
              <a:t>maken</a:t>
            </a:r>
            <a:r>
              <a:rPr lang="en-US" sz="2800" dirty="0"/>
              <a:t> van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krab</a:t>
            </a:r>
            <a:r>
              <a:rPr lang="en-US" sz="2800" dirty="0"/>
              <a:t> (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eventueel</a:t>
            </a:r>
            <a:r>
              <a:rPr lang="en-US" sz="2800" dirty="0"/>
              <a:t> </a:t>
            </a:r>
            <a:r>
              <a:rPr lang="en-US" sz="2800" dirty="0" err="1"/>
              <a:t>weg</a:t>
            </a:r>
            <a:r>
              <a:rPr lang="en-US" sz="2800" dirty="0"/>
              <a:t>).</a:t>
            </a:r>
          </a:p>
        </p:txBody>
      </p:sp>
      <p:sp>
        <p:nvSpPr>
          <p:cNvPr id="7" name="Rectangle 3"/>
          <p:cNvSpPr/>
          <p:nvPr/>
        </p:nvSpPr>
        <p:spPr>
          <a:xfrm>
            <a:off x="1115616" y="2636912"/>
            <a:ext cx="468052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400" b="1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8" name="Rectangle 3"/>
          <p:cNvSpPr/>
          <p:nvPr/>
        </p:nvSpPr>
        <p:spPr>
          <a:xfrm>
            <a:off x="1096493" y="4615519"/>
            <a:ext cx="381642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Crab()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  // …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0;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" name="Wolkvormige toelichting 11"/>
          <p:cNvSpPr/>
          <p:nvPr/>
        </p:nvSpPr>
        <p:spPr>
          <a:xfrm>
            <a:off x="5076056" y="4653137"/>
            <a:ext cx="3024336" cy="1728192"/>
          </a:xfrm>
          <a:prstGeom prst="cloudCallout">
            <a:avLst>
              <a:gd name="adj1" fmla="val -102692"/>
              <a:gd name="adj2" fmla="val -364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nl-BE" sz="2800" dirty="0" err="1">
                <a:solidFill>
                  <a:schemeClr val="tx1"/>
                </a:solidFill>
              </a:rPr>
              <a:t>constructor</a:t>
            </a:r>
            <a:r>
              <a:rPr lang="nl-BE" sz="2800" dirty="0">
                <a:solidFill>
                  <a:schemeClr val="tx1"/>
                </a:solidFill>
              </a:rPr>
              <a:t> van de krab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Wormen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tellen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57</a:t>
            </a:fld>
            <a:endParaRPr lang="nl-NL" sz="1400"/>
          </a:p>
        </p:txBody>
      </p:sp>
      <p:sp>
        <p:nvSpPr>
          <p:cNvPr id="11" name="TextBox 3"/>
          <p:cNvSpPr txBox="1"/>
          <p:nvPr/>
        </p:nvSpPr>
        <p:spPr>
          <a:xfrm>
            <a:off x="372633" y="1195878"/>
            <a:ext cx="792088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chemeClr val="accent4"/>
                </a:solidFill>
              </a:rPr>
              <a:t>Verhoog</a:t>
            </a:r>
            <a:r>
              <a:rPr lang="en-US" sz="2600" dirty="0"/>
              <a:t> de teller met 1 </a:t>
            </a:r>
            <a:r>
              <a:rPr lang="en-US" sz="2600" dirty="0" err="1"/>
              <a:t>als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worm </a:t>
            </a:r>
            <a:r>
              <a:rPr lang="en-US" sz="2600" dirty="0" err="1"/>
              <a:t>gegeten</a:t>
            </a:r>
            <a:r>
              <a:rPr lang="en-US" sz="2600" dirty="0"/>
              <a:t> </a:t>
            </a:r>
            <a:r>
              <a:rPr lang="en-US" sz="2600" dirty="0" err="1"/>
              <a:t>wordt</a:t>
            </a:r>
            <a:r>
              <a:rPr lang="en-US" sz="2600" dirty="0"/>
              <a:t>:</a:t>
            </a:r>
          </a:p>
          <a:p>
            <a:pPr marL="457200" indent="-457200">
              <a:lnSpc>
                <a:spcPts val="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lnSpc>
                <a:spcPts val="4000"/>
              </a:lnSpc>
              <a:spcBef>
                <a:spcPts val="4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 err="1"/>
              <a:t>Als</a:t>
            </a:r>
            <a:r>
              <a:rPr lang="en-US" sz="2600" dirty="0"/>
              <a:t> de </a:t>
            </a:r>
            <a:r>
              <a:rPr lang="en-US" sz="2600" dirty="0" err="1"/>
              <a:t>krab</a:t>
            </a:r>
            <a:r>
              <a:rPr lang="en-US" sz="2600" dirty="0"/>
              <a:t> 10 </a:t>
            </a:r>
            <a:r>
              <a:rPr lang="en-US" sz="2600" dirty="0" err="1"/>
              <a:t>wormen</a:t>
            </a:r>
            <a:r>
              <a:rPr lang="en-US" sz="2600" dirty="0"/>
              <a:t> </a:t>
            </a:r>
            <a:r>
              <a:rPr lang="en-US" sz="2600" dirty="0" err="1"/>
              <a:t>heeft</a:t>
            </a:r>
            <a:r>
              <a:rPr lang="en-US" sz="2600" dirty="0"/>
              <a:t> </a:t>
            </a:r>
            <a:r>
              <a:rPr lang="en-US" sz="2600" dirty="0" err="1"/>
              <a:t>gegeten</a:t>
            </a:r>
            <a:r>
              <a:rPr lang="en-US" sz="2600" dirty="0"/>
              <a:t>, </a:t>
            </a:r>
            <a:r>
              <a:rPr lang="en-US" sz="2600" b="1" dirty="0" err="1">
                <a:solidFill>
                  <a:schemeClr val="accent4"/>
                </a:solidFill>
              </a:rPr>
              <a:t>stopt</a:t>
            </a:r>
            <a:r>
              <a:rPr lang="en-US" sz="2600" dirty="0"/>
              <a:t> het </a:t>
            </a:r>
            <a:r>
              <a:rPr lang="en-US" sz="2600" dirty="0" err="1"/>
              <a:t>spel</a:t>
            </a:r>
            <a:r>
              <a:rPr lang="en-US" sz="2600" dirty="0"/>
              <a:t> en </a:t>
            </a:r>
            <a:r>
              <a:rPr lang="en-US" sz="2600" dirty="0" err="1"/>
              <a:t>wordt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passend</a:t>
            </a:r>
            <a:r>
              <a:rPr lang="en-US" sz="2600" dirty="0"/>
              <a:t> </a:t>
            </a:r>
            <a:r>
              <a:rPr lang="en-US" sz="2600" dirty="0" err="1"/>
              <a:t>geluid</a:t>
            </a:r>
            <a:r>
              <a:rPr lang="en-US" sz="2600" dirty="0"/>
              <a:t> </a:t>
            </a:r>
            <a:r>
              <a:rPr lang="en-US" sz="2600" dirty="0" err="1"/>
              <a:t>afgespeeld</a:t>
            </a:r>
            <a:r>
              <a:rPr lang="en-US" sz="2600" dirty="0"/>
              <a:t>:</a:t>
            </a:r>
          </a:p>
          <a:p>
            <a:pPr marL="355600" indent="-355600">
              <a:lnSpc>
                <a:spcPts val="4000"/>
              </a:lnSpc>
              <a:buClr>
                <a:schemeClr val="accent1"/>
              </a:buCl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7" name="Rectangle 3"/>
          <p:cNvSpPr/>
          <p:nvPr/>
        </p:nvSpPr>
        <p:spPr>
          <a:xfrm>
            <a:off x="2162913" y="2080039"/>
            <a:ext cx="532859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+ 1;</a:t>
            </a:r>
          </a:p>
        </p:txBody>
      </p:sp>
      <p:sp>
        <p:nvSpPr>
          <p:cNvPr id="8" name="Rectangle 3"/>
          <p:cNvSpPr/>
          <p:nvPr/>
        </p:nvSpPr>
        <p:spPr>
          <a:xfrm>
            <a:off x="891588" y="4582713"/>
            <a:ext cx="6984776" cy="202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== 10)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Greenfoot.playSound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fanfare.wav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Greenfoot.stop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4709212" y="3964536"/>
            <a:ext cx="3584301" cy="1236353"/>
          </a:xfrm>
          <a:prstGeom prst="cloudCallout">
            <a:avLst>
              <a:gd name="adj1" fmla="val -16843"/>
              <a:gd name="adj2" fmla="val -3927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toekennen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cs typeface="Consolas" pitchFamily="49" charset="0"/>
              </a:rPr>
              <a:t>=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vergelijken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==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3995936" y="2037648"/>
            <a:ext cx="388040" cy="5040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3400971" y="4581128"/>
            <a:ext cx="576064" cy="5040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Concept : constructor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voor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wereld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88604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58</a:t>
            </a:fld>
            <a:endParaRPr lang="nl-NL" sz="1400"/>
          </a:p>
        </p:txBody>
      </p:sp>
      <p:sp>
        <p:nvSpPr>
          <p:cNvPr id="4" name="TextBox 3"/>
          <p:cNvSpPr txBox="1"/>
          <p:nvPr/>
        </p:nvSpPr>
        <p:spPr>
          <a:xfrm>
            <a:off x="555278" y="1329516"/>
            <a:ext cx="7905153" cy="4983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ts val="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err="1"/>
              <a:t>Beschrijft</a:t>
            </a:r>
            <a:r>
              <a:rPr lang="en-US" sz="2600" dirty="0"/>
              <a:t> </a:t>
            </a:r>
            <a:r>
              <a:rPr lang="en-US" sz="2600" dirty="0" err="1"/>
              <a:t>wat</a:t>
            </a:r>
            <a:r>
              <a:rPr lang="en-US" sz="2600" dirty="0"/>
              <a:t> </a:t>
            </a:r>
            <a:r>
              <a:rPr lang="en-US" sz="2600" dirty="0" err="1"/>
              <a:t>er</a:t>
            </a:r>
            <a:r>
              <a:rPr lang="en-US" sz="2600" dirty="0"/>
              <a:t> </a:t>
            </a:r>
            <a:r>
              <a:rPr lang="en-US" sz="2600" dirty="0" err="1"/>
              <a:t>moet</a:t>
            </a:r>
            <a:r>
              <a:rPr lang="en-US" sz="2600" dirty="0"/>
              <a:t> </a:t>
            </a:r>
            <a:r>
              <a:rPr lang="en-US" sz="2600" dirty="0" err="1"/>
              <a:t>gebeuren</a:t>
            </a:r>
            <a:r>
              <a:rPr lang="en-US" sz="2600" dirty="0"/>
              <a:t> </a:t>
            </a:r>
            <a:r>
              <a:rPr lang="en-US" sz="2600" dirty="0" err="1"/>
              <a:t>bij</a:t>
            </a:r>
            <a:r>
              <a:rPr lang="en-US" sz="2600" dirty="0"/>
              <a:t> het </a:t>
            </a:r>
            <a:r>
              <a:rPr lang="en-US" sz="2600" b="1" dirty="0" err="1">
                <a:solidFill>
                  <a:schemeClr val="accent4"/>
                </a:solidFill>
              </a:rPr>
              <a:t>aanmaken</a:t>
            </a:r>
            <a:r>
              <a:rPr lang="en-US" sz="2600" dirty="0"/>
              <a:t> van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nieuwe</a:t>
            </a:r>
            <a:r>
              <a:rPr lang="en-US" sz="2600" dirty="0"/>
              <a:t> </a:t>
            </a:r>
            <a:r>
              <a:rPr lang="en-US" sz="2600" dirty="0" err="1"/>
              <a:t>wereld</a:t>
            </a:r>
            <a:r>
              <a:rPr lang="en-US" sz="2600" dirty="0"/>
              <a:t>.</a:t>
            </a:r>
          </a:p>
          <a:p>
            <a:pPr marL="357188" indent="-357188">
              <a:lnSpc>
                <a:spcPts val="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err="1"/>
              <a:t>Greenfoot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chemeClr val="accent4"/>
                </a:solidFill>
              </a:rPr>
              <a:t>initialiseert</a:t>
            </a:r>
            <a:r>
              <a:rPr lang="en-US" sz="2600" dirty="0"/>
              <a:t> </a:t>
            </a:r>
            <a:r>
              <a:rPr lang="en-US" sz="2600" dirty="0" err="1"/>
              <a:t>automatisch</a:t>
            </a:r>
            <a:r>
              <a:rPr lang="en-US" sz="2600" dirty="0"/>
              <a:t> de </a:t>
            </a:r>
            <a:r>
              <a:rPr lang="en-US" sz="2600" dirty="0" err="1"/>
              <a:t>nieuwe</a:t>
            </a:r>
            <a:r>
              <a:rPr lang="en-US" sz="2600" dirty="0"/>
              <a:t> </a:t>
            </a:r>
            <a:r>
              <a:rPr lang="en-US" sz="2600" dirty="0" err="1"/>
              <a:t>wereld</a:t>
            </a:r>
            <a:r>
              <a:rPr lang="en-US" sz="2600" dirty="0"/>
              <a:t>, </a:t>
            </a:r>
            <a:r>
              <a:rPr lang="en-US" sz="2600" b="1" dirty="0" err="1">
                <a:solidFill>
                  <a:schemeClr val="accent4"/>
                </a:solidFill>
              </a:rPr>
              <a:t>na</a:t>
            </a:r>
            <a:r>
              <a:rPr lang="en-US" sz="2600" b="1" dirty="0">
                <a:solidFill>
                  <a:schemeClr val="accent4"/>
                </a:solidFill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</a:rPr>
              <a:t>compilatie</a:t>
            </a:r>
            <a:endParaRPr lang="en-US" sz="2600" b="1" dirty="0">
              <a:solidFill>
                <a:schemeClr val="accent4"/>
              </a:solidFill>
            </a:endParaRPr>
          </a:p>
          <a:p>
            <a:pPr marL="357188" indent="-357188">
              <a:lnSpc>
                <a:spcPts val="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err="1"/>
              <a:t>Gebruik</a:t>
            </a:r>
            <a:r>
              <a:rPr lang="en-US" sz="2600" dirty="0"/>
              <a:t> om de </a:t>
            </a:r>
            <a:r>
              <a:rPr lang="en-US" sz="2600" dirty="0" err="1"/>
              <a:t>wereld</a:t>
            </a:r>
            <a:r>
              <a:rPr lang="en-US" sz="2600" dirty="0"/>
              <a:t> op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vullen</a:t>
            </a:r>
            <a:r>
              <a:rPr lang="en-US" sz="2600" dirty="0"/>
              <a:t>:</a:t>
            </a:r>
          </a:p>
          <a:p>
            <a:pPr marL="808038" lvl="1" indent="-350838">
              <a:lnSpc>
                <a:spcPts val="4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600" dirty="0" err="1"/>
              <a:t>eigen</a:t>
            </a:r>
            <a:r>
              <a:rPr lang="en-US" sz="2600" dirty="0"/>
              <a:t> </a:t>
            </a:r>
            <a:r>
              <a:rPr lang="en-US" sz="2600" dirty="0" err="1"/>
              <a:t>methodes</a:t>
            </a:r>
            <a:r>
              <a:rPr lang="en-US" sz="2600" dirty="0"/>
              <a:t>, </a:t>
            </a:r>
          </a:p>
          <a:p>
            <a:pPr marL="808038" lvl="1" indent="-350838">
              <a:lnSpc>
                <a:spcPts val="4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600" dirty="0" err="1"/>
              <a:t>methodes</a:t>
            </a:r>
            <a:r>
              <a:rPr lang="en-US" sz="2600" dirty="0"/>
              <a:t> </a:t>
            </a:r>
            <a:r>
              <a:rPr lang="en-US" sz="2600" dirty="0" err="1"/>
              <a:t>geërfd</a:t>
            </a:r>
            <a:r>
              <a:rPr lang="en-US" sz="2600" dirty="0"/>
              <a:t> van World,</a:t>
            </a:r>
          </a:p>
          <a:p>
            <a:pPr marL="808038" lvl="1" indent="-350838">
              <a:lnSpc>
                <a:spcPts val="4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600" dirty="0" err="1"/>
              <a:t>methodes</a:t>
            </a:r>
            <a:r>
              <a:rPr lang="en-US" sz="2600" dirty="0"/>
              <a:t> </a:t>
            </a:r>
            <a:r>
              <a:rPr lang="en-US" sz="2600" dirty="0" err="1"/>
              <a:t>uit</a:t>
            </a:r>
            <a:r>
              <a:rPr lang="en-US" sz="2600" dirty="0"/>
              <a:t> de extra </a:t>
            </a:r>
            <a:r>
              <a:rPr lang="en-US" sz="2600" dirty="0" err="1"/>
              <a:t>klassen</a:t>
            </a:r>
            <a:r>
              <a:rPr lang="en-US" sz="2600" dirty="0"/>
              <a:t> van </a:t>
            </a:r>
            <a:r>
              <a:rPr lang="en-US" sz="2600" dirty="0" err="1"/>
              <a:t>Greenfoot</a:t>
            </a:r>
            <a:r>
              <a:rPr lang="en-US" sz="2600" dirty="0"/>
              <a:t>        (of Java)</a:t>
            </a:r>
          </a:p>
        </p:txBody>
      </p:sp>
    </p:spTree>
    <p:extLst>
      <p:ext uri="{BB962C8B-B14F-4D97-AF65-F5344CB8AC3E}">
        <p14:creationId xmlns:p14="http://schemas.microsoft.com/office/powerpoint/2010/main" val="2240016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Concept: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nieuw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object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maken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412776"/>
            <a:ext cx="7848872" cy="4104456"/>
          </a:xfrm>
        </p:spPr>
        <p:txBody>
          <a:bodyPr>
            <a:noAutofit/>
          </a:bodyPr>
          <a:lstStyle/>
          <a:p>
            <a:pPr marL="319088" indent="931863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new Crab()      </a:t>
            </a:r>
          </a:p>
          <a:p>
            <a:pPr marL="319088" indent="931863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new Worm()</a:t>
            </a:r>
          </a:p>
          <a:p>
            <a:pPr marL="114300" indent="0">
              <a:lnSpc>
                <a:spcPts val="4000"/>
              </a:lnSpc>
              <a:spcBef>
                <a:spcPts val="1800"/>
              </a:spcBef>
              <a:buNone/>
            </a:pPr>
            <a:r>
              <a:rPr lang="en-US" sz="2800" dirty="0" err="1"/>
              <a:t>Maakt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instantie</a:t>
            </a:r>
            <a:r>
              <a:rPr lang="en-US" sz="2800" dirty="0"/>
              <a:t> van de </a:t>
            </a:r>
            <a:r>
              <a:rPr lang="en-US" sz="2800" dirty="0" err="1"/>
              <a:t>klasse</a:t>
            </a:r>
            <a:r>
              <a:rPr lang="en-US" sz="2800" dirty="0"/>
              <a:t>.</a:t>
            </a:r>
          </a:p>
          <a:p>
            <a:pPr marL="114300" indent="0">
              <a:lnSpc>
                <a:spcPts val="4000"/>
              </a:lnSpc>
              <a:spcBef>
                <a:spcPts val="1800"/>
              </a:spcBef>
              <a:buNone/>
            </a:pPr>
            <a:r>
              <a:rPr lang="en-US" sz="2800" dirty="0" err="1"/>
              <a:t>Dit</a:t>
            </a:r>
            <a:r>
              <a:rPr lang="en-US" sz="2800" dirty="0"/>
              <a:t> </a:t>
            </a:r>
            <a:r>
              <a:rPr lang="en-US" sz="2800" dirty="0" err="1"/>
              <a:t>nieuw</a:t>
            </a:r>
            <a:r>
              <a:rPr lang="en-US" sz="2800" dirty="0"/>
              <a:t> object:</a:t>
            </a:r>
            <a:endParaRPr lang="en-US" sz="2800" i="1" dirty="0"/>
          </a:p>
          <a:p>
            <a:pPr marL="447675" indent="-355600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geef</a:t>
            </a:r>
            <a:r>
              <a:rPr lang="en-US" sz="2800" dirty="0"/>
              <a:t> je </a:t>
            </a:r>
            <a:r>
              <a:rPr lang="en-US" sz="2800" dirty="0" err="1"/>
              <a:t>als</a:t>
            </a:r>
            <a:r>
              <a:rPr lang="en-US" sz="2800" dirty="0"/>
              <a:t> parameter </a:t>
            </a:r>
            <a:r>
              <a:rPr lang="en-US" sz="2800" dirty="0" err="1"/>
              <a:t>mee</a:t>
            </a:r>
            <a:endParaRPr lang="en-US" sz="2800" dirty="0"/>
          </a:p>
          <a:p>
            <a:pPr marL="447675" indent="-35560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/>
              <a:t>		</a:t>
            </a:r>
            <a:r>
              <a:rPr lang="en-US" sz="2800" dirty="0" err="1"/>
              <a:t>Vb</a:t>
            </a:r>
            <a:r>
              <a:rPr lang="en-US" sz="2800" dirty="0"/>
              <a:t>: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(new Crab(), 5, 10);</a:t>
            </a:r>
            <a:endParaRPr lang="en-US" sz="2800" dirty="0"/>
          </a:p>
          <a:p>
            <a:pPr marL="447675" indent="-355600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onthoud</a:t>
            </a:r>
            <a:r>
              <a:rPr lang="en-US" sz="2800" dirty="0"/>
              <a:t> je in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lokale</a:t>
            </a:r>
            <a:r>
              <a:rPr lang="en-US" sz="2800" dirty="0"/>
              <a:t> </a:t>
            </a:r>
            <a:r>
              <a:rPr lang="en-US" sz="2800" dirty="0" err="1"/>
              <a:t>variabele</a:t>
            </a:r>
            <a:endParaRPr lang="en-US" sz="2800" dirty="0"/>
          </a:p>
          <a:p>
            <a:pPr marL="447675" indent="-35560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/>
              <a:t>		</a:t>
            </a:r>
            <a:r>
              <a:rPr lang="en-US" sz="2800" dirty="0" err="1"/>
              <a:t>Vb</a:t>
            </a:r>
            <a:r>
              <a:rPr lang="en-US" sz="2800" dirty="0"/>
              <a:t>:  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krab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new Crab();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59</a:t>
            </a:fld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860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8947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constructor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voor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 CrabWorld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39552" y="2961314"/>
            <a:ext cx="7852632" cy="2592288"/>
          </a:xfrm>
        </p:spPr>
        <p:txBody>
          <a:bodyPr>
            <a:noAutofit/>
          </a:bodyPr>
          <a:lstStyle/>
          <a:p>
            <a:pPr marL="514350" indent="-514350">
              <a:lnSpc>
                <a:spcPts val="4000"/>
              </a:lnSpc>
              <a:buClr>
                <a:schemeClr val="accent2"/>
              </a:buClr>
              <a:buNone/>
            </a:pPr>
            <a:r>
              <a:rPr lang="en-US" sz="2800" dirty="0" err="1"/>
              <a:t>Een</a:t>
            </a:r>
            <a:r>
              <a:rPr lang="en-US" sz="2800" dirty="0"/>
              <a:t> constructor </a:t>
            </a:r>
          </a:p>
          <a:p>
            <a:pPr marL="354013" indent="-354013">
              <a:lnSpc>
                <a:spcPts val="4000"/>
              </a:lnSpc>
            </a:pPr>
            <a:r>
              <a:rPr lang="en-US" sz="2800" dirty="0" err="1"/>
              <a:t>Heeft</a:t>
            </a:r>
            <a:r>
              <a:rPr lang="en-US" sz="2800" dirty="0"/>
              <a:t> </a:t>
            </a:r>
            <a:r>
              <a:rPr lang="en-US" sz="2800" b="1" dirty="0"/>
              <a:t>ALTIJD</a:t>
            </a:r>
            <a:r>
              <a:rPr lang="en-US" sz="2800" dirty="0"/>
              <a:t> </a:t>
            </a:r>
            <a:r>
              <a:rPr lang="en-US" sz="2800" dirty="0" err="1"/>
              <a:t>dezelfde</a:t>
            </a:r>
            <a:r>
              <a:rPr lang="en-US" sz="2800" dirty="0"/>
              <a:t> </a:t>
            </a:r>
            <a:r>
              <a:rPr lang="en-US" sz="2800" dirty="0" err="1"/>
              <a:t>naam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de </a:t>
            </a:r>
            <a:r>
              <a:rPr lang="en-US" sz="2800" dirty="0" err="1"/>
              <a:t>klasse</a:t>
            </a:r>
            <a:endParaRPr lang="en-US" sz="2800" dirty="0"/>
          </a:p>
          <a:p>
            <a:pPr marL="354013" indent="-354013">
              <a:lnSpc>
                <a:spcPts val="4000"/>
              </a:lnSpc>
            </a:pPr>
            <a:r>
              <a:rPr lang="en-US" sz="2800" dirty="0" err="1"/>
              <a:t>Heeft</a:t>
            </a:r>
            <a:r>
              <a:rPr lang="en-US" sz="2800" dirty="0"/>
              <a:t> </a:t>
            </a:r>
            <a:r>
              <a:rPr lang="en-US" sz="2800" b="1" dirty="0"/>
              <a:t>GEEN</a:t>
            </a:r>
            <a:r>
              <a:rPr lang="en-US" sz="2800" dirty="0"/>
              <a:t>  </a:t>
            </a:r>
            <a:r>
              <a:rPr lang="en-US" sz="2800" dirty="0" err="1"/>
              <a:t>returntype</a:t>
            </a:r>
            <a:endParaRPr lang="en-US" sz="2800" dirty="0"/>
          </a:p>
          <a:p>
            <a:pPr marL="354013" indent="-354013">
              <a:lnSpc>
                <a:spcPts val="4000"/>
              </a:lnSpc>
            </a:pPr>
            <a:r>
              <a:rPr lang="en-US" sz="2800" dirty="0"/>
              <a:t>Is </a:t>
            </a:r>
            <a:r>
              <a:rPr lang="en-US" sz="2800" dirty="0" err="1"/>
              <a:t>publiek</a:t>
            </a:r>
            <a:r>
              <a:rPr lang="en-US" sz="2800" dirty="0"/>
              <a:t> </a:t>
            </a:r>
            <a:r>
              <a:rPr lang="en-US" sz="2800" dirty="0" err="1"/>
              <a:t>bereikbaar</a:t>
            </a:r>
            <a:endParaRPr lang="en-US" sz="2800" dirty="0"/>
          </a:p>
          <a:p>
            <a:pPr marL="354013" indent="-354013">
              <a:lnSpc>
                <a:spcPts val="4000"/>
              </a:lnSpc>
            </a:pP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b="1" dirty="0"/>
              <a:t>AUTOMATISCH UITGEVOERD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instantie</a:t>
            </a:r>
            <a:r>
              <a:rPr lang="en-US" sz="2800" dirty="0"/>
              <a:t> van de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dirty="0" err="1"/>
              <a:t>gemaakt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endParaRPr lang="en-US" sz="2800" dirty="0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73799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</a:t>
            </a:fld>
            <a:endParaRPr lang="nl-NL" sz="1400"/>
          </a:p>
        </p:txBody>
      </p:sp>
      <p:sp>
        <p:nvSpPr>
          <p:cNvPr id="13" name="Rectangle 4"/>
          <p:cNvSpPr/>
          <p:nvPr/>
        </p:nvSpPr>
        <p:spPr>
          <a:xfrm>
            <a:off x="611560" y="1105014"/>
            <a:ext cx="441301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CrabWorld() 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   super(560, 560, 1);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}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5652120" y="1105014"/>
            <a:ext cx="2943944" cy="936104"/>
          </a:xfrm>
          <a:prstGeom prst="cloudCallout">
            <a:avLst>
              <a:gd name="adj1" fmla="val -99696"/>
              <a:gd name="adj2" fmla="val -51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constructor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7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Concept : constructor van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actor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60</a:t>
            </a:fld>
            <a:endParaRPr lang="nl-NL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799288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Beschrijft</a:t>
            </a:r>
            <a:r>
              <a:rPr lang="en-US" sz="2800" dirty="0"/>
              <a:t>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moet</a:t>
            </a:r>
            <a:r>
              <a:rPr lang="en-US" sz="2800" dirty="0"/>
              <a:t> </a:t>
            </a:r>
            <a:r>
              <a:rPr lang="en-US" sz="2800" dirty="0" err="1"/>
              <a:t>gebeuren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het </a:t>
            </a:r>
            <a:r>
              <a:rPr lang="en-US" sz="2800" dirty="0" err="1"/>
              <a:t>creëren</a:t>
            </a:r>
            <a:r>
              <a:rPr lang="en-US" sz="2800" dirty="0"/>
              <a:t> van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instantie</a:t>
            </a:r>
            <a:r>
              <a:rPr lang="en-US" sz="2800" dirty="0"/>
              <a:t>.</a:t>
            </a:r>
          </a:p>
          <a:p>
            <a:pPr marL="514350" indent="-514350">
              <a:lnSpc>
                <a:spcPts val="4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Deze</a:t>
            </a:r>
            <a:r>
              <a:rPr lang="en-US" sz="2800" dirty="0"/>
              <a:t> code </a:t>
            </a: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uitgevoerd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je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instantie</a:t>
            </a:r>
            <a:r>
              <a:rPr lang="en-US" sz="2800" dirty="0"/>
              <a:t> </a:t>
            </a:r>
            <a:r>
              <a:rPr lang="en-US" sz="2800" dirty="0" err="1"/>
              <a:t>maakt</a:t>
            </a:r>
            <a:r>
              <a:rPr lang="en-US" sz="2800" dirty="0"/>
              <a:t>:</a:t>
            </a:r>
          </a:p>
        </p:txBody>
      </p:sp>
      <p:sp>
        <p:nvSpPr>
          <p:cNvPr id="9" name="Rectangle 3"/>
          <p:cNvSpPr/>
          <p:nvPr/>
        </p:nvSpPr>
        <p:spPr>
          <a:xfrm>
            <a:off x="1907704" y="4149080"/>
            <a:ext cx="2952328" cy="1854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new Crab()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new Worm()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new Lobster()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89336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Concept:  GreenfootImage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78704" y="648425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61</a:t>
            </a:fld>
            <a:endParaRPr lang="nl-NL" sz="14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628800"/>
            <a:ext cx="7920880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ts val="4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GreenfootImage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lang="nl-BE" sz="2800" dirty="0"/>
              <a:t>heeft geen statische methodes 	                    	object maken</a:t>
            </a:r>
          </a:p>
          <a:p>
            <a:pPr marL="457200" marR="0" lvl="0" indent="-45720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nl-BE" sz="2800" dirty="0"/>
              <a:t>Nieuwe instantie maken: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20040" lvl="0" indent="-320040">
              <a:lnSpc>
                <a:spcPts val="4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new </a:t>
            </a: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GreenfootImage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crab2.png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ts val="4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err="1"/>
              <a:t>Dit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object </a:t>
            </a:r>
            <a:r>
              <a:rPr lang="en-US" sz="2800" dirty="0" err="1"/>
              <a:t>gebruiken</a:t>
            </a:r>
            <a:r>
              <a:rPr lang="en-US" sz="2800" dirty="0"/>
              <a:t> …</a:t>
            </a:r>
            <a:r>
              <a:rPr lang="en-US" sz="2800" b="1" dirty="0"/>
              <a:t> </a:t>
            </a:r>
          </a:p>
        </p:txBody>
      </p:sp>
      <p:cxnSp>
        <p:nvCxnSpPr>
          <p:cNvPr id="6" name="Straight Arrow Connector 10"/>
          <p:cNvCxnSpPr>
            <a:stCxn id="12" idx="1"/>
          </p:cNvCxnSpPr>
          <p:nvPr/>
        </p:nvCxnSpPr>
        <p:spPr>
          <a:xfrm flipH="1" flipV="1">
            <a:off x="5580112" y="3897052"/>
            <a:ext cx="794599" cy="89567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9"/>
          <p:cNvGrpSpPr/>
          <p:nvPr/>
        </p:nvGrpSpPr>
        <p:grpSpPr>
          <a:xfrm>
            <a:off x="6091180" y="4581128"/>
            <a:ext cx="2016224" cy="1584176"/>
            <a:chOff x="4860032" y="2708920"/>
            <a:chExt cx="2048228" cy="1728189"/>
          </a:xfrm>
        </p:grpSpPr>
        <p:pic>
          <p:nvPicPr>
            <p:cNvPr id="13" name="Picture 3" descr="C:\Bruce\Tidewater Community College\ITP 100 (Greenfoot) HERE HERE HERE HERE\Greenfoot\Greenfoot Exercises\Chapter 4\Exercise 4.6\images\crab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3150209"/>
              <a:ext cx="2048228" cy="1286900"/>
            </a:xfrm>
            <a:prstGeom prst="rect">
              <a:avLst/>
            </a:prstGeom>
            <a:noFill/>
          </p:spPr>
        </p:pic>
        <p:sp>
          <p:nvSpPr>
            <p:cNvPr id="12" name="TextBox 4"/>
            <p:cNvSpPr txBox="1"/>
            <p:nvPr/>
          </p:nvSpPr>
          <p:spPr>
            <a:xfrm>
              <a:off x="5148064" y="2708920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crab2.png</a:t>
              </a:r>
            </a:p>
          </p:txBody>
        </p:sp>
      </p:grpSp>
      <p:sp>
        <p:nvSpPr>
          <p:cNvPr id="14" name="PIJL-RECHTS 13"/>
          <p:cNvSpPr/>
          <p:nvPr/>
        </p:nvSpPr>
        <p:spPr>
          <a:xfrm>
            <a:off x="611560" y="2348880"/>
            <a:ext cx="720080" cy="210728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758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Concept: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nieuwe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67544" y="1052736"/>
            <a:ext cx="7806444" cy="480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None/>
            </a:pPr>
            <a:r>
              <a:rPr lang="en-US" sz="2600" dirty="0" err="1"/>
              <a:t>Onthoudt</a:t>
            </a:r>
            <a:r>
              <a:rPr lang="en-US" sz="2600" dirty="0"/>
              <a:t> extra </a:t>
            </a:r>
            <a:r>
              <a:rPr lang="en-US" sz="2600" dirty="0" err="1"/>
              <a:t>informatie</a:t>
            </a:r>
            <a:r>
              <a:rPr lang="en-US" sz="2600" dirty="0"/>
              <a:t> </a:t>
            </a:r>
            <a:r>
              <a:rPr lang="en-US" sz="2600" dirty="0" err="1"/>
              <a:t>voor</a:t>
            </a:r>
            <a:r>
              <a:rPr lang="en-US" sz="2600" dirty="0"/>
              <a:t> </a:t>
            </a:r>
            <a:r>
              <a:rPr lang="en-US" sz="2600" dirty="0" err="1"/>
              <a:t>dit</a:t>
            </a:r>
            <a:r>
              <a:rPr lang="en-US" sz="2600" dirty="0"/>
              <a:t> </a:t>
            </a:r>
            <a:r>
              <a:rPr lang="en-US" sz="2600" dirty="0" err="1"/>
              <a:t>soort</a:t>
            </a:r>
            <a:r>
              <a:rPr lang="en-US" sz="2600" dirty="0"/>
              <a:t> </a:t>
            </a:r>
            <a:r>
              <a:rPr lang="en-US" sz="2600" dirty="0" err="1"/>
              <a:t>objecten</a:t>
            </a:r>
            <a:r>
              <a:rPr lang="en-US" sz="2600" dirty="0"/>
              <a:t>:</a:t>
            </a:r>
          </a:p>
          <a:p>
            <a:pPr marL="446088" indent="-331788">
              <a:lnSpc>
                <a:spcPts val="4000"/>
              </a:lnSpc>
            </a:pPr>
            <a:r>
              <a:rPr lang="en-US" sz="2600" b="1" dirty="0" err="1">
                <a:solidFill>
                  <a:schemeClr val="accent4"/>
                </a:solidFill>
              </a:rPr>
              <a:t>Declaratie</a:t>
            </a:r>
            <a:r>
              <a:rPr lang="en-US" sz="2600" b="1" dirty="0"/>
              <a:t> </a:t>
            </a:r>
            <a:r>
              <a:rPr lang="en-US" sz="2600" dirty="0"/>
              <a:t>in de body van de </a:t>
            </a:r>
            <a:r>
              <a:rPr lang="en-US" sz="2600" dirty="0" err="1"/>
              <a:t>klasse</a:t>
            </a:r>
            <a:r>
              <a:rPr lang="en-US" sz="2600" b="1" dirty="0"/>
              <a:t>:</a:t>
            </a:r>
          </a:p>
          <a:p>
            <a:pPr>
              <a:lnSpc>
                <a:spcPts val="4000"/>
              </a:lnSpc>
              <a:spcBef>
                <a:spcPts val="0"/>
              </a:spcBef>
              <a:buSzPct val="80000"/>
              <a:buNone/>
            </a:pPr>
            <a:r>
              <a:rPr lang="en-US" sz="2800" dirty="0">
                <a:solidFill>
                  <a:srgbClr val="FF0000"/>
                </a:solidFill>
              </a:rPr>
              <a:t>		</a:t>
            </a:r>
            <a:r>
              <a:rPr lang="en-US" sz="26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6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i="1" dirty="0">
                <a:latin typeface="Consolas" pitchFamily="49" charset="0"/>
                <a:cs typeface="Consolas" pitchFamily="49" charset="0"/>
              </a:rPr>
              <a:t>type</a:t>
            </a:r>
            <a:r>
              <a:rPr lang="en-US" sz="26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i="1" dirty="0" err="1">
                <a:latin typeface="Consolas" pitchFamily="49" charset="0"/>
                <a:cs typeface="Consolas" pitchFamily="49" charset="0"/>
              </a:rPr>
              <a:t>variabelenaam</a:t>
            </a:r>
            <a:endParaRPr lang="en-US" sz="2600" b="1" i="1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4000"/>
              </a:lnSpc>
              <a:buClr>
                <a:schemeClr val="accent2"/>
              </a:buClr>
              <a:buSzPct val="80000"/>
              <a:buNone/>
            </a:pPr>
            <a:r>
              <a:rPr lang="en-US" sz="2800" dirty="0"/>
              <a:t> </a:t>
            </a:r>
          </a:p>
          <a:p>
            <a:pPr>
              <a:lnSpc>
                <a:spcPts val="4000"/>
              </a:lnSpc>
              <a:buFont typeface="Wingdings" pitchFamily="2" charset="2"/>
              <a:buChar char="q"/>
            </a:pPr>
            <a:endParaRPr lang="en-US" sz="2800" b="1" dirty="0"/>
          </a:p>
          <a:p>
            <a:pPr marL="446088" indent="-331788">
              <a:lnSpc>
                <a:spcPts val="4000"/>
              </a:lnSpc>
            </a:pPr>
            <a:r>
              <a:rPr lang="en-US" sz="2600" b="1" dirty="0" err="1">
                <a:solidFill>
                  <a:schemeClr val="accent4"/>
                </a:solidFill>
              </a:rPr>
              <a:t>Initialiseren</a:t>
            </a:r>
            <a:r>
              <a:rPr lang="en-US" sz="2600" b="1" dirty="0"/>
              <a:t> </a:t>
            </a:r>
            <a:r>
              <a:rPr lang="en-US" sz="2600" dirty="0"/>
              <a:t>in constructor en/of </a:t>
            </a:r>
            <a:r>
              <a:rPr lang="en-US" sz="2600" b="1" dirty="0" err="1">
                <a:solidFill>
                  <a:schemeClr val="accent4"/>
                </a:solidFill>
              </a:rPr>
              <a:t>inhoud</a:t>
            </a:r>
            <a:r>
              <a:rPr lang="en-US" sz="2600" b="1" dirty="0">
                <a:solidFill>
                  <a:schemeClr val="accent4"/>
                </a:solidFill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</a:rPr>
              <a:t>wijzigen</a:t>
            </a:r>
            <a:r>
              <a:rPr lang="en-US" sz="2600" b="1" dirty="0">
                <a:solidFill>
                  <a:schemeClr val="accent4"/>
                </a:solidFill>
              </a:rPr>
              <a:t> </a:t>
            </a:r>
            <a:r>
              <a:rPr lang="en-US" sz="2600" dirty="0"/>
              <a:t>in </a:t>
            </a:r>
            <a:r>
              <a:rPr lang="en-US" sz="2600" dirty="0" err="1"/>
              <a:t>methode</a:t>
            </a:r>
            <a:r>
              <a:rPr lang="en-US" sz="2600" dirty="0"/>
              <a:t> met </a:t>
            </a:r>
            <a:r>
              <a:rPr lang="en-US" sz="2600" b="1" dirty="0" err="1">
                <a:solidFill>
                  <a:schemeClr val="accent4"/>
                </a:solidFill>
              </a:rPr>
              <a:t>toekenningsoperator</a:t>
            </a:r>
            <a:endParaRPr lang="en-US" sz="2600" b="1" dirty="0">
              <a:solidFill>
                <a:schemeClr val="accent4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71692" y="6511503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62</a:t>
            </a:fld>
            <a:endParaRPr lang="nl-NL" sz="1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23628" y="2930928"/>
            <a:ext cx="6696744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private GreenfootImage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afb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23628" y="5743351"/>
            <a:ext cx="669674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afb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new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5;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Lijntoelichting 1 2"/>
          <p:cNvSpPr/>
          <p:nvPr/>
        </p:nvSpPr>
        <p:spPr>
          <a:xfrm>
            <a:off x="3347864" y="5085184"/>
            <a:ext cx="4752528" cy="504056"/>
          </a:xfrm>
          <a:prstGeom prst="borderCallout1">
            <a:avLst>
              <a:gd name="adj1" fmla="val -2911"/>
              <a:gd name="adj2" fmla="val 78392"/>
              <a:gd name="adj3" fmla="val -55371"/>
              <a:gd name="adj4" fmla="val 659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variabelenaam</a:t>
            </a:r>
            <a:r>
              <a:rPr lang="nl-BE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nl-BE" sz="2400" b="1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expressie</a:t>
            </a:r>
            <a:r>
              <a:rPr lang="nl-BE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33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</p:spPr>
        <p:txBody>
          <a:bodyPr>
            <a:normAutofit/>
          </a:bodyPr>
          <a:lstStyle/>
          <a:p>
            <a:pPr algn="ctr">
              <a:lnSpc>
                <a:spcPts val="5500"/>
              </a:lnSpc>
            </a:pPr>
            <a:r>
              <a:rPr lang="nl-BE" sz="4000" b="1" dirty="0">
                <a:solidFill>
                  <a:schemeClr val="accent3"/>
                </a:solidFill>
                <a:latin typeface="+mn-lt"/>
              </a:rPr>
              <a:t>Concept: primitief type en referentietype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56088"/>
            <a:ext cx="7620000" cy="5472608"/>
          </a:xfrm>
        </p:spPr>
        <p:txBody>
          <a:bodyPr>
            <a:noAutofit/>
          </a:bodyPr>
          <a:lstStyle/>
          <a:p>
            <a:pPr marL="444500" indent="-330200">
              <a:lnSpc>
                <a:spcPts val="4000"/>
              </a:lnSpc>
            </a:pPr>
            <a:r>
              <a:rPr lang="nl-BE" sz="2800" dirty="0"/>
              <a:t>Primitieve datatypes:</a:t>
            </a:r>
          </a:p>
          <a:p>
            <a:pPr marL="809625" lvl="1" indent="-266700">
              <a:lnSpc>
                <a:spcPts val="4000"/>
              </a:lnSpc>
              <a:buClr>
                <a:schemeClr val="accent4"/>
              </a:buClr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int </a:t>
            </a:r>
          </a:p>
          <a:p>
            <a:pPr marL="809625" lvl="1" indent="-266700">
              <a:lnSpc>
                <a:spcPts val="4000"/>
              </a:lnSpc>
              <a:buClr>
                <a:schemeClr val="accent4"/>
              </a:buClr>
            </a:pP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boolean</a:t>
            </a:r>
            <a:endParaRPr lang="nl-BE" sz="2400" b="1" dirty="0">
              <a:latin typeface="Consolas" pitchFamily="49" charset="0"/>
              <a:cs typeface="Consolas" pitchFamily="49" charset="0"/>
            </a:endParaRPr>
          </a:p>
          <a:p>
            <a:pPr marL="809625" lvl="1" indent="-266700">
              <a:lnSpc>
                <a:spcPts val="4000"/>
              </a:lnSpc>
              <a:buClr>
                <a:schemeClr val="accent4"/>
              </a:buClr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double</a:t>
            </a:r>
          </a:p>
          <a:p>
            <a:pPr marL="444500" indent="-330200">
              <a:lnSpc>
                <a:spcPts val="4000"/>
              </a:lnSpc>
              <a:spcBef>
                <a:spcPts val="1800"/>
              </a:spcBef>
            </a:pPr>
            <a:r>
              <a:rPr lang="nl-BE" sz="2800" dirty="0"/>
              <a:t>Referentietypes</a:t>
            </a:r>
          </a:p>
          <a:p>
            <a:pPr marL="809625" lvl="1" indent="-266700">
              <a:lnSpc>
                <a:spcPts val="4000"/>
              </a:lnSpc>
              <a:buClr>
                <a:schemeClr val="accent4"/>
              </a:buClr>
            </a:pP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GreenfootImage</a:t>
            </a:r>
            <a:endParaRPr lang="nl-BE" sz="2400" b="1" dirty="0">
              <a:latin typeface="Consolas" pitchFamily="49" charset="0"/>
              <a:cs typeface="Consolas" pitchFamily="49" charset="0"/>
            </a:endParaRPr>
          </a:p>
          <a:p>
            <a:pPr marL="809625" lvl="1" indent="-266700">
              <a:lnSpc>
                <a:spcPts val="4000"/>
              </a:lnSpc>
              <a:buClr>
                <a:schemeClr val="accent4"/>
              </a:buClr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World</a:t>
            </a:r>
          </a:p>
          <a:p>
            <a:pPr marL="809625" lvl="1" indent="-266700">
              <a:lnSpc>
                <a:spcPts val="4000"/>
              </a:lnSpc>
              <a:buClr>
                <a:schemeClr val="accent4"/>
              </a:buClr>
            </a:pP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Actor</a:t>
            </a:r>
            <a:endParaRPr lang="nl-BE" sz="2400" b="1" dirty="0">
              <a:latin typeface="Consolas" pitchFamily="49" charset="0"/>
              <a:cs typeface="Consolas" pitchFamily="49" charset="0"/>
            </a:endParaRPr>
          </a:p>
          <a:p>
            <a:pPr marL="809625" lvl="1" indent="-266700">
              <a:lnSpc>
                <a:spcPts val="4000"/>
              </a:lnSpc>
              <a:buClr>
                <a:schemeClr val="accent4"/>
              </a:buClr>
            </a:pP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String</a:t>
            </a:r>
            <a:endParaRPr lang="nl-NL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501242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63</a:t>
            </a:fld>
            <a:endParaRPr lang="nl-NL" sz="1400"/>
          </a:p>
        </p:txBody>
      </p:sp>
      <p:sp>
        <p:nvSpPr>
          <p:cNvPr id="4" name="Wolkvormige toelichting 3"/>
          <p:cNvSpPr/>
          <p:nvPr/>
        </p:nvSpPr>
        <p:spPr>
          <a:xfrm>
            <a:off x="4355976" y="1844824"/>
            <a:ext cx="4608512" cy="4356484"/>
          </a:xfrm>
          <a:prstGeom prst="cloudCallout">
            <a:avLst>
              <a:gd name="adj1" fmla="val -64827"/>
              <a:gd name="adj2" fmla="val 24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Bevatten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referentie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geheugenplaats</a:t>
            </a:r>
            <a:r>
              <a:rPr lang="en-US" sz="2800" dirty="0">
                <a:solidFill>
                  <a:schemeClr val="tx1"/>
                </a:solidFill>
              </a:rPr>
              <a:t> met  </a:t>
            </a:r>
            <a:r>
              <a:rPr lang="en-US" sz="2800" dirty="0" err="1">
                <a:solidFill>
                  <a:schemeClr val="tx1"/>
                </a:solidFill>
              </a:rPr>
              <a:t>instantie</a:t>
            </a:r>
            <a:r>
              <a:rPr lang="en-US" sz="2800" dirty="0">
                <a:solidFill>
                  <a:schemeClr val="tx1"/>
                </a:solidFill>
              </a:rPr>
              <a:t> van de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opgegeven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klasse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613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29356" y="-27635"/>
            <a:ext cx="9114644" cy="994373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Primitief type en referentietype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96752"/>
            <a:ext cx="8431076" cy="5380719"/>
          </a:xfrm>
        </p:spPr>
        <p:txBody>
          <a:bodyPr>
            <a:normAutofit/>
          </a:bodyPr>
          <a:lstStyle/>
          <a:p>
            <a:pPr marL="450850" indent="-336550"/>
            <a:r>
              <a:rPr lang="nl-BE" sz="2800" dirty="0"/>
              <a:t>Declaratie van een lokale variabele (in een methode):</a:t>
            </a:r>
          </a:p>
          <a:p>
            <a:pPr marL="450850" indent="-336550"/>
            <a:endParaRPr lang="nl-BE" sz="2800" dirty="0"/>
          </a:p>
          <a:p>
            <a:pPr marL="450850" indent="-336550"/>
            <a:endParaRPr lang="nl-BE" sz="2800" dirty="0"/>
          </a:p>
          <a:p>
            <a:pPr marL="450850" indent="-336550"/>
            <a:endParaRPr lang="nl-BE" sz="2800" dirty="0"/>
          </a:p>
          <a:p>
            <a:pPr marL="450850" indent="-336550">
              <a:spcBef>
                <a:spcPts val="1200"/>
              </a:spcBef>
            </a:pPr>
            <a:r>
              <a:rPr lang="nl-BE" sz="2800" dirty="0"/>
              <a:t>Declaratie van een instantievariabele (van een klasse):</a:t>
            </a:r>
          </a:p>
          <a:p>
            <a:pPr marL="450850" indent="-336550"/>
            <a:endParaRPr lang="nl-NL" sz="2000" dirty="0"/>
          </a:p>
        </p:txBody>
      </p:sp>
      <p:sp>
        <p:nvSpPr>
          <p:cNvPr id="19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88726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64</a:t>
            </a:fld>
            <a:endParaRPr lang="nl-NL" sz="1400" dirty="0"/>
          </a:p>
        </p:txBody>
      </p:sp>
      <p:sp>
        <p:nvSpPr>
          <p:cNvPr id="5" name="Rectangle 3"/>
          <p:cNvSpPr/>
          <p:nvPr/>
        </p:nvSpPr>
        <p:spPr>
          <a:xfrm>
            <a:off x="986904" y="1826978"/>
            <a:ext cx="6940116" cy="99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GreenfootImage afbeelding1;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129868" y="528336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wormsEaten</a:t>
            </a:r>
            <a:endParaRPr lang="nl-NL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016674" y="600344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Consolas" pitchFamily="49" charset="0"/>
                <a:cs typeface="Consolas" pitchFamily="49" charset="0"/>
              </a:rPr>
              <a:t>afbeelding1</a:t>
            </a:r>
            <a:endParaRPr lang="nl-NL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4104906" y="5283362"/>
            <a:ext cx="792088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104906" y="6003442"/>
            <a:ext cx="792088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>
                <a:solidFill>
                  <a:schemeClr val="tx1"/>
                </a:solidFill>
              </a:rPr>
              <a:t>null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1007096" y="3843202"/>
            <a:ext cx="6949280" cy="99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GreenfootImage afbeelding1;</a:t>
            </a:r>
          </a:p>
        </p:txBody>
      </p:sp>
    </p:spTree>
    <p:extLst>
      <p:ext uri="{BB962C8B-B14F-4D97-AF65-F5344CB8AC3E}">
        <p14:creationId xmlns:p14="http://schemas.microsoft.com/office/powerpoint/2010/main" val="40532218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738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Primitief type en referentietype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l-BE" sz="2800" dirty="0"/>
              <a:t>Inhoud geven aan de variabele:</a:t>
            </a:r>
            <a:endParaRPr lang="nl-NL" sz="2000" dirty="0"/>
          </a:p>
        </p:txBody>
      </p:sp>
      <p:sp>
        <p:nvSpPr>
          <p:cNvPr id="25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65</a:t>
            </a:fld>
            <a:endParaRPr lang="nl-NL" sz="1400"/>
          </a:p>
        </p:txBody>
      </p:sp>
      <p:sp>
        <p:nvSpPr>
          <p:cNvPr id="5" name="Rectangle 3"/>
          <p:cNvSpPr/>
          <p:nvPr/>
        </p:nvSpPr>
        <p:spPr>
          <a:xfrm>
            <a:off x="539552" y="2204864"/>
            <a:ext cx="7776864" cy="99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2;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afbeelding1 = new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grpSp>
        <p:nvGrpSpPr>
          <p:cNvPr id="4" name="Groep 16"/>
          <p:cNvGrpSpPr/>
          <p:nvPr/>
        </p:nvGrpSpPr>
        <p:grpSpPr>
          <a:xfrm>
            <a:off x="1429996" y="4025582"/>
            <a:ext cx="2808312" cy="1181745"/>
            <a:chOff x="2195736" y="4005064"/>
            <a:chExt cx="2808312" cy="1181745"/>
          </a:xfrm>
        </p:grpSpPr>
        <p:sp>
          <p:nvSpPr>
            <p:cNvPr id="12" name="Tekstvak 11"/>
            <p:cNvSpPr txBox="1"/>
            <p:nvPr/>
          </p:nvSpPr>
          <p:spPr>
            <a:xfrm>
              <a:off x="2411760" y="4005064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 err="1">
                  <a:latin typeface="Consolas" pitchFamily="49" charset="0"/>
                  <a:cs typeface="Consolas" pitchFamily="49" charset="0"/>
                </a:rPr>
                <a:t>wormsEaten</a:t>
              </a:r>
              <a:endParaRPr lang="nl-NL" sz="2400" b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195736" y="4725144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>
                  <a:latin typeface="Consolas" pitchFamily="49" charset="0"/>
                  <a:cs typeface="Consolas" pitchFamily="49" charset="0"/>
                </a:rPr>
                <a:t>afbeelding1</a:t>
              </a:r>
              <a:endParaRPr lang="nl-NL" sz="2400" b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4283968" y="4005064"/>
              <a:ext cx="720080" cy="43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dirty="0">
                  <a:solidFill>
                    <a:schemeClr val="tx1"/>
                  </a:solidFill>
                </a:rPr>
                <a:t>2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4283968" y="4725144"/>
              <a:ext cx="720080" cy="43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5246420" y="4817670"/>
            <a:ext cx="1600200" cy="1207532"/>
            <a:chOff x="2013857" y="2133600"/>
            <a:chExt cx="2286000" cy="2056848"/>
          </a:xfrm>
        </p:grpSpPr>
        <p:pic>
          <p:nvPicPr>
            <p:cNvPr id="19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133600"/>
              <a:ext cx="1990531" cy="1219200"/>
            </a:xfrm>
            <a:prstGeom prst="rect">
              <a:avLst/>
            </a:prstGeom>
            <a:noFill/>
          </p:spPr>
        </p:pic>
        <p:sp>
          <p:nvSpPr>
            <p:cNvPr id="20" name="TextBox 6"/>
            <p:cNvSpPr txBox="1"/>
            <p:nvPr/>
          </p:nvSpPr>
          <p:spPr>
            <a:xfrm>
              <a:off x="2013857" y="3561347"/>
              <a:ext cx="2286000" cy="62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crab.png</a:t>
              </a:r>
            </a:p>
          </p:txBody>
        </p:sp>
      </p:grpSp>
      <p:cxnSp>
        <p:nvCxnSpPr>
          <p:cNvPr id="21" name="Straight Arrow Connector 10"/>
          <p:cNvCxnSpPr/>
          <p:nvPr/>
        </p:nvCxnSpPr>
        <p:spPr>
          <a:xfrm flipV="1">
            <a:off x="3826315" y="4745662"/>
            <a:ext cx="1276089" cy="2065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troomdiagram: Verbindingslijn 21"/>
          <p:cNvSpPr/>
          <p:nvPr/>
        </p:nvSpPr>
        <p:spPr>
          <a:xfrm>
            <a:off x="3734252" y="4889678"/>
            <a:ext cx="144016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Afgeronde rechthoek 22"/>
          <p:cNvSpPr/>
          <p:nvPr/>
        </p:nvSpPr>
        <p:spPr>
          <a:xfrm>
            <a:off x="5102404" y="4513034"/>
            <a:ext cx="1872208" cy="1512168"/>
          </a:xfrm>
          <a:prstGeom prst="roundRect">
            <a:avLst/>
          </a:prstGeom>
          <a:solidFill>
            <a:schemeClr val="accent1">
              <a:alpha val="15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7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374"/>
            <a:ext cx="9144000" cy="824136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Primitieve variabelen vergelijken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90797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66</a:t>
            </a:fld>
            <a:endParaRPr lang="nl-NL" sz="1400" dirty="0"/>
          </a:p>
        </p:txBody>
      </p:sp>
      <p:sp>
        <p:nvSpPr>
          <p:cNvPr id="23" name="Rectangle 3"/>
          <p:cNvSpPr/>
          <p:nvPr/>
        </p:nvSpPr>
        <p:spPr>
          <a:xfrm>
            <a:off x="595682" y="1461402"/>
            <a:ext cx="626469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==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musselsEaten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1268574" y="5323935"/>
            <a:ext cx="2160240" cy="1008112"/>
          </a:xfrm>
          <a:prstGeom prst="cloudCallout">
            <a:avLst>
              <a:gd name="adj1" fmla="val -17822"/>
              <a:gd name="adj2" fmla="val -332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true</a:t>
            </a:r>
          </a:p>
        </p:txBody>
      </p:sp>
      <p:grpSp>
        <p:nvGrpSpPr>
          <p:cNvPr id="10" name="Groep 16"/>
          <p:cNvGrpSpPr/>
          <p:nvPr/>
        </p:nvGrpSpPr>
        <p:grpSpPr>
          <a:xfrm>
            <a:off x="976136" y="3918192"/>
            <a:ext cx="2952328" cy="1181745"/>
            <a:chOff x="2051720" y="4005064"/>
            <a:chExt cx="2952328" cy="1181745"/>
          </a:xfrm>
        </p:grpSpPr>
        <p:sp>
          <p:nvSpPr>
            <p:cNvPr id="11" name="Tekstvak 10"/>
            <p:cNvSpPr txBox="1"/>
            <p:nvPr/>
          </p:nvSpPr>
          <p:spPr>
            <a:xfrm>
              <a:off x="2411760" y="4005064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 err="1">
                  <a:latin typeface="Consolas" pitchFamily="49" charset="0"/>
                  <a:cs typeface="Consolas" pitchFamily="49" charset="0"/>
                </a:rPr>
                <a:t>wormsEaten</a:t>
              </a:r>
              <a:endParaRPr lang="nl-NL" sz="2400" b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2051720" y="4725144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 err="1">
                  <a:latin typeface="Consolas" pitchFamily="49" charset="0"/>
                  <a:cs typeface="Consolas" pitchFamily="49" charset="0"/>
                </a:rPr>
                <a:t>musselsEaten</a:t>
              </a:r>
              <a:endParaRPr lang="nl-NL" sz="2400" b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4283968" y="4005064"/>
              <a:ext cx="720080" cy="43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dirty="0">
                  <a:solidFill>
                    <a:schemeClr val="tx1"/>
                  </a:solidFill>
                </a:rPr>
                <a:t>2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hthoek 15"/>
          <p:cNvSpPr/>
          <p:nvPr/>
        </p:nvSpPr>
        <p:spPr>
          <a:xfrm>
            <a:off x="3191751" y="4667889"/>
            <a:ext cx="720080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chemeClr val="tx1"/>
                </a:solidFill>
              </a:rPr>
              <a:t>2</a:t>
            </a:r>
            <a:endParaRPr lang="nl-NL" sz="1600" dirty="0">
              <a:solidFill>
                <a:schemeClr val="tx1"/>
              </a:solidFill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5063424" y="3911302"/>
            <a:ext cx="2952328" cy="1181745"/>
            <a:chOff x="2051720" y="4005064"/>
            <a:chExt cx="2952328" cy="1181745"/>
          </a:xfrm>
        </p:grpSpPr>
        <p:sp>
          <p:nvSpPr>
            <p:cNvPr id="19" name="Tekstvak 18"/>
            <p:cNvSpPr txBox="1"/>
            <p:nvPr/>
          </p:nvSpPr>
          <p:spPr>
            <a:xfrm>
              <a:off x="2411760" y="4005064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 err="1">
                  <a:latin typeface="Consolas" pitchFamily="49" charset="0"/>
                  <a:cs typeface="Consolas" pitchFamily="49" charset="0"/>
                </a:rPr>
                <a:t>wormsEaten</a:t>
              </a:r>
              <a:endParaRPr lang="nl-NL" sz="2400" b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2051720" y="4725144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 err="1">
                  <a:latin typeface="Consolas" pitchFamily="49" charset="0"/>
                  <a:cs typeface="Consolas" pitchFamily="49" charset="0"/>
                </a:rPr>
                <a:t>musselsEaten</a:t>
              </a:r>
              <a:endParaRPr lang="nl-NL" sz="2400" b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2" name="Rechthoek 21"/>
            <p:cNvSpPr/>
            <p:nvPr/>
          </p:nvSpPr>
          <p:spPr>
            <a:xfrm>
              <a:off x="4283968" y="4005064"/>
              <a:ext cx="720080" cy="43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dirty="0">
                  <a:solidFill>
                    <a:schemeClr val="tx1"/>
                  </a:solidFill>
                </a:rPr>
                <a:t>2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hthoek 23"/>
          <p:cNvSpPr/>
          <p:nvPr/>
        </p:nvSpPr>
        <p:spPr>
          <a:xfrm>
            <a:off x="7279039" y="4660999"/>
            <a:ext cx="720080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Wolkvormige toelichting 24"/>
          <p:cNvSpPr/>
          <p:nvPr/>
        </p:nvSpPr>
        <p:spPr>
          <a:xfrm>
            <a:off x="5728664" y="5323935"/>
            <a:ext cx="2160240" cy="1008112"/>
          </a:xfrm>
          <a:prstGeom prst="cloudCallout">
            <a:avLst>
              <a:gd name="adj1" fmla="val -17822"/>
              <a:gd name="adj2" fmla="val -332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28" name="Lijntoelichting 2 27"/>
          <p:cNvSpPr/>
          <p:nvPr/>
        </p:nvSpPr>
        <p:spPr>
          <a:xfrm>
            <a:off x="2677742" y="2200918"/>
            <a:ext cx="4771364" cy="1008112"/>
          </a:xfrm>
          <a:prstGeom prst="borderCallout2">
            <a:avLst>
              <a:gd name="adj1" fmla="val 48199"/>
              <a:gd name="adj2" fmla="val -637"/>
              <a:gd name="adj3" fmla="val 18750"/>
              <a:gd name="adj4" fmla="val -16667"/>
              <a:gd name="adj5" fmla="val -21301"/>
              <a:gd name="adj6" fmla="val -31946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>
                <a:solidFill>
                  <a:schemeClr val="tx1"/>
                </a:solidFill>
              </a:rPr>
              <a:t>Gaat na of de 2 variabelen dezelfde waarde bevatten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4" grpId="0" animBg="1"/>
      <p:bldP spid="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Referentievariabelen vergelijken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67</a:t>
            </a:fld>
            <a:endParaRPr lang="nl-NL" sz="1400"/>
          </a:p>
        </p:txBody>
      </p:sp>
      <p:sp>
        <p:nvSpPr>
          <p:cNvPr id="23" name="Rectangle 3"/>
          <p:cNvSpPr/>
          <p:nvPr/>
        </p:nvSpPr>
        <p:spPr>
          <a:xfrm>
            <a:off x="755576" y="1112327"/>
            <a:ext cx="626469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(afbeelding1 == afbeelding2)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6444208" y="3471970"/>
            <a:ext cx="2160240" cy="1008112"/>
          </a:xfrm>
          <a:prstGeom prst="cloudCallout">
            <a:avLst>
              <a:gd name="adj1" fmla="val -26617"/>
              <a:gd name="adj2" fmla="val -344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25" name="Wolkvormige toelichting 24"/>
          <p:cNvSpPr/>
          <p:nvPr/>
        </p:nvSpPr>
        <p:spPr>
          <a:xfrm>
            <a:off x="6383762" y="5540814"/>
            <a:ext cx="2160240" cy="1008112"/>
          </a:xfrm>
          <a:prstGeom prst="cloudCallout">
            <a:avLst>
              <a:gd name="adj1" fmla="val -30465"/>
              <a:gd name="adj2" fmla="val -4386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20" name="Lijntoelichting 2 19"/>
          <p:cNvSpPr/>
          <p:nvPr/>
        </p:nvSpPr>
        <p:spPr>
          <a:xfrm>
            <a:off x="2339752" y="1760399"/>
            <a:ext cx="5892024" cy="1008112"/>
          </a:xfrm>
          <a:prstGeom prst="borderCallout2">
            <a:avLst>
              <a:gd name="adj1" fmla="val 49377"/>
              <a:gd name="adj2" fmla="val 247"/>
              <a:gd name="adj3" fmla="val 48200"/>
              <a:gd name="adj4" fmla="val 119"/>
              <a:gd name="adj5" fmla="val -14232"/>
              <a:gd name="adj6" fmla="val -1249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600" dirty="0">
                <a:solidFill>
                  <a:schemeClr val="tx1"/>
                </a:solidFill>
              </a:rPr>
              <a:t>Gaat na of de 2 variabelen naar exact dezelfde geheugenplaats refereren</a:t>
            </a:r>
            <a:endParaRPr lang="nl-NL" sz="2600" dirty="0">
              <a:solidFill>
                <a:schemeClr val="tx1"/>
              </a:solidFill>
            </a:endParaRPr>
          </a:p>
        </p:txBody>
      </p:sp>
      <p:grpSp>
        <p:nvGrpSpPr>
          <p:cNvPr id="28" name="Groep 16"/>
          <p:cNvGrpSpPr/>
          <p:nvPr/>
        </p:nvGrpSpPr>
        <p:grpSpPr>
          <a:xfrm>
            <a:off x="751248" y="3241138"/>
            <a:ext cx="2808312" cy="1181745"/>
            <a:chOff x="2195736" y="4005064"/>
            <a:chExt cx="2808312" cy="1181745"/>
          </a:xfrm>
        </p:grpSpPr>
        <p:sp>
          <p:nvSpPr>
            <p:cNvPr id="29" name="Tekstvak 28"/>
            <p:cNvSpPr txBox="1"/>
            <p:nvPr/>
          </p:nvSpPr>
          <p:spPr>
            <a:xfrm>
              <a:off x="2195736" y="4005064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latin typeface="Consolas" pitchFamily="49" charset="0"/>
                  <a:cs typeface="Consolas" pitchFamily="49" charset="0"/>
                </a:rPr>
                <a:t>afbeelding1</a:t>
              </a: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195736" y="4725144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>
                  <a:latin typeface="Consolas" pitchFamily="49" charset="0"/>
                  <a:cs typeface="Consolas" pitchFamily="49" charset="0"/>
                </a:rPr>
                <a:t>afbeelding2</a:t>
              </a:r>
              <a:endParaRPr lang="nl-NL" sz="2400" b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1" name="Rechthoek 30"/>
            <p:cNvSpPr/>
            <p:nvPr/>
          </p:nvSpPr>
          <p:spPr>
            <a:xfrm>
              <a:off x="4283968" y="4005064"/>
              <a:ext cx="720080" cy="43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4283968" y="4725144"/>
              <a:ext cx="720080" cy="43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4430949" y="3509770"/>
            <a:ext cx="1600200" cy="1207532"/>
            <a:chOff x="2013857" y="2133600"/>
            <a:chExt cx="2286000" cy="2056848"/>
          </a:xfrm>
        </p:grpSpPr>
        <p:pic>
          <p:nvPicPr>
            <p:cNvPr id="34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133600"/>
              <a:ext cx="1990531" cy="1219200"/>
            </a:xfrm>
            <a:prstGeom prst="rect">
              <a:avLst/>
            </a:prstGeom>
            <a:noFill/>
          </p:spPr>
        </p:pic>
        <p:sp>
          <p:nvSpPr>
            <p:cNvPr id="35" name="TextBox 6"/>
            <p:cNvSpPr txBox="1"/>
            <p:nvPr/>
          </p:nvSpPr>
          <p:spPr>
            <a:xfrm>
              <a:off x="2013857" y="3561347"/>
              <a:ext cx="2286000" cy="62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crab.png</a:t>
              </a:r>
            </a:p>
          </p:txBody>
        </p:sp>
      </p:grpSp>
      <p:cxnSp>
        <p:nvCxnSpPr>
          <p:cNvPr id="36" name="Straight Arrow Connector 10"/>
          <p:cNvCxnSpPr/>
          <p:nvPr/>
        </p:nvCxnSpPr>
        <p:spPr>
          <a:xfrm flipV="1">
            <a:off x="3255579" y="3457162"/>
            <a:ext cx="1031354" cy="6488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roomdiagram: Verbindingslijn 36"/>
          <p:cNvSpPr/>
          <p:nvPr/>
        </p:nvSpPr>
        <p:spPr>
          <a:xfrm>
            <a:off x="3163516" y="4043443"/>
            <a:ext cx="144016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fgeronde rechthoek 37"/>
          <p:cNvSpPr/>
          <p:nvPr/>
        </p:nvSpPr>
        <p:spPr>
          <a:xfrm>
            <a:off x="4286933" y="3205134"/>
            <a:ext cx="1872208" cy="1512168"/>
          </a:xfrm>
          <a:prstGeom prst="roundRect">
            <a:avLst>
              <a:gd name="adj" fmla="val 18238"/>
            </a:avLst>
          </a:prstGeom>
          <a:solidFill>
            <a:schemeClr val="accent1">
              <a:alpha val="15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9" name="Straight Arrow Connector 10"/>
          <p:cNvCxnSpPr/>
          <p:nvPr/>
        </p:nvCxnSpPr>
        <p:spPr>
          <a:xfrm flipV="1">
            <a:off x="3235524" y="3390983"/>
            <a:ext cx="1051409" cy="625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roomdiagram: Verbindingslijn 39"/>
          <p:cNvSpPr/>
          <p:nvPr/>
        </p:nvSpPr>
        <p:spPr>
          <a:xfrm>
            <a:off x="3143461" y="3390983"/>
            <a:ext cx="144016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1" name="Groep 16"/>
          <p:cNvGrpSpPr/>
          <p:nvPr/>
        </p:nvGrpSpPr>
        <p:grpSpPr>
          <a:xfrm>
            <a:off x="741220" y="5144021"/>
            <a:ext cx="2808312" cy="1181745"/>
            <a:chOff x="2195736" y="4005064"/>
            <a:chExt cx="2808312" cy="1181745"/>
          </a:xfrm>
        </p:grpSpPr>
        <p:sp>
          <p:nvSpPr>
            <p:cNvPr id="42" name="Tekstvak 41"/>
            <p:cNvSpPr txBox="1"/>
            <p:nvPr/>
          </p:nvSpPr>
          <p:spPr>
            <a:xfrm>
              <a:off x="2195736" y="4005064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latin typeface="Consolas" pitchFamily="49" charset="0"/>
                  <a:cs typeface="Consolas" pitchFamily="49" charset="0"/>
                </a:rPr>
                <a:t>afbeelding1</a:t>
              </a:r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2195736" y="4725144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>
                  <a:latin typeface="Consolas" pitchFamily="49" charset="0"/>
                  <a:cs typeface="Consolas" pitchFamily="49" charset="0"/>
                </a:rPr>
                <a:t>afbeelding2</a:t>
              </a:r>
              <a:endParaRPr lang="nl-NL" sz="2400" b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4" name="Rechthoek 43"/>
            <p:cNvSpPr/>
            <p:nvPr/>
          </p:nvSpPr>
          <p:spPr>
            <a:xfrm>
              <a:off x="4283968" y="4005064"/>
              <a:ext cx="720080" cy="43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hthoek 44"/>
            <p:cNvSpPr/>
            <p:nvPr/>
          </p:nvSpPr>
          <p:spPr>
            <a:xfrm>
              <a:off x="4283968" y="4725144"/>
              <a:ext cx="720080" cy="43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6" name="Group 4"/>
          <p:cNvGrpSpPr/>
          <p:nvPr/>
        </p:nvGrpSpPr>
        <p:grpSpPr>
          <a:xfrm>
            <a:off x="4420921" y="5412653"/>
            <a:ext cx="1600200" cy="1207532"/>
            <a:chOff x="2013857" y="2133600"/>
            <a:chExt cx="2286000" cy="2056848"/>
          </a:xfrm>
        </p:grpSpPr>
        <p:pic>
          <p:nvPicPr>
            <p:cNvPr id="47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133600"/>
              <a:ext cx="1990531" cy="1219200"/>
            </a:xfrm>
            <a:prstGeom prst="rect">
              <a:avLst/>
            </a:prstGeom>
            <a:noFill/>
          </p:spPr>
        </p:pic>
        <p:sp>
          <p:nvSpPr>
            <p:cNvPr id="48" name="TextBox 6"/>
            <p:cNvSpPr txBox="1"/>
            <p:nvPr/>
          </p:nvSpPr>
          <p:spPr>
            <a:xfrm>
              <a:off x="2013857" y="3561347"/>
              <a:ext cx="2286000" cy="62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crab.png</a:t>
              </a:r>
            </a:p>
          </p:txBody>
        </p:sp>
      </p:grpSp>
      <p:cxnSp>
        <p:nvCxnSpPr>
          <p:cNvPr id="49" name="Straight Arrow Connector 10"/>
          <p:cNvCxnSpPr/>
          <p:nvPr/>
        </p:nvCxnSpPr>
        <p:spPr>
          <a:xfrm flipV="1">
            <a:off x="3245551" y="5360045"/>
            <a:ext cx="1031354" cy="6488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troomdiagram: Verbindingslijn 49"/>
          <p:cNvSpPr/>
          <p:nvPr/>
        </p:nvSpPr>
        <p:spPr>
          <a:xfrm>
            <a:off x="3153488" y="5946326"/>
            <a:ext cx="144016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Afgeronde rechthoek 50"/>
          <p:cNvSpPr/>
          <p:nvPr/>
        </p:nvSpPr>
        <p:spPr>
          <a:xfrm>
            <a:off x="4276905" y="5108017"/>
            <a:ext cx="1872208" cy="1512168"/>
          </a:xfrm>
          <a:prstGeom prst="roundRect">
            <a:avLst>
              <a:gd name="adj" fmla="val 18238"/>
            </a:avLst>
          </a:prstGeom>
          <a:solidFill>
            <a:schemeClr val="accent1">
              <a:alpha val="15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2" name="Straight Arrow Connector 10"/>
          <p:cNvCxnSpPr/>
          <p:nvPr/>
        </p:nvCxnSpPr>
        <p:spPr>
          <a:xfrm flipV="1">
            <a:off x="3225496" y="3702803"/>
            <a:ext cx="986464" cy="1653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oomdiagram: Verbindingslijn 52"/>
          <p:cNvSpPr/>
          <p:nvPr/>
        </p:nvSpPr>
        <p:spPr>
          <a:xfrm>
            <a:off x="3133433" y="5293866"/>
            <a:ext cx="144016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539552" y="3056543"/>
            <a:ext cx="5760640" cy="18002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Afgeronde rechthoek 53"/>
          <p:cNvSpPr/>
          <p:nvPr/>
        </p:nvSpPr>
        <p:spPr>
          <a:xfrm>
            <a:off x="539552" y="4964001"/>
            <a:ext cx="5760640" cy="18002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77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37" grpId="0" animBg="1"/>
      <p:bldP spid="38" grpId="0" animBg="1"/>
      <p:bldP spid="40" grpId="0" animBg="1"/>
      <p:bldP spid="50" grpId="0" animBg="1"/>
      <p:bldP spid="51" grpId="0" animBg="1"/>
      <p:bldP spid="53" grpId="0" animBg="1"/>
      <p:bldP spid="6" grpId="0" animBg="1"/>
      <p:bldP spid="5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2771800" y="1916832"/>
            <a:ext cx="936104" cy="504056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Referentievariabelen vergelijken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71692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68</a:t>
            </a:fld>
            <a:endParaRPr lang="nl-NL" sz="1400"/>
          </a:p>
        </p:txBody>
      </p:sp>
      <p:sp>
        <p:nvSpPr>
          <p:cNvPr id="11" name="Rectangle 3"/>
          <p:cNvSpPr/>
          <p:nvPr/>
        </p:nvSpPr>
        <p:spPr>
          <a:xfrm>
            <a:off x="647799" y="1268760"/>
            <a:ext cx="7848402" cy="4131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getImage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() == afbeelding1) { 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(afbeelding2);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else {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(afbeelding1);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/* NIET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(new GreenfootImage(</a:t>
            </a:r>
            <a:r>
              <a:rPr lang="nl-BE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crab.png</a:t>
            </a:r>
            <a:r>
              <a:rPr lang="nl-BE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*/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5076056" y="4653136"/>
            <a:ext cx="3024336" cy="2006059"/>
          </a:xfrm>
          <a:prstGeom prst="cloudCallout">
            <a:avLst>
              <a:gd name="adj1" fmla="val -115257"/>
              <a:gd name="adj2" fmla="val -4739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Pootjes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bewegen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8"/>
          <p:cNvGrpSpPr/>
          <p:nvPr/>
        </p:nvGrpSpPr>
        <p:grpSpPr>
          <a:xfrm>
            <a:off x="593558" y="1439305"/>
            <a:ext cx="2952328" cy="3168352"/>
            <a:chOff x="1475656" y="2492896"/>
            <a:chExt cx="2952328" cy="2736304"/>
          </a:xfrm>
        </p:grpSpPr>
        <p:grpSp>
          <p:nvGrpSpPr>
            <p:cNvPr id="4" name="Groep 16"/>
            <p:cNvGrpSpPr/>
            <p:nvPr/>
          </p:nvGrpSpPr>
          <p:grpSpPr>
            <a:xfrm>
              <a:off x="1475656" y="2492896"/>
              <a:ext cx="2952328" cy="2736304"/>
              <a:chOff x="2339752" y="3140968"/>
              <a:chExt cx="2952328" cy="2736304"/>
            </a:xfrm>
          </p:grpSpPr>
          <p:sp>
            <p:nvSpPr>
              <p:cNvPr id="18" name="Afgeronde rechthoek 17"/>
              <p:cNvSpPr/>
              <p:nvPr/>
            </p:nvSpPr>
            <p:spPr>
              <a:xfrm>
                <a:off x="2339752" y="3140968"/>
                <a:ext cx="2952328" cy="273630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3275856" y="3283468"/>
                <a:ext cx="1008112" cy="4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800" b="1" u="sng" dirty="0" err="1"/>
                  <a:t>Crab</a:t>
                </a:r>
                <a:endParaRPr lang="nl-NL" sz="2800" b="1" u="sng" dirty="0"/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>
                <a:off x="2483768" y="4005064"/>
                <a:ext cx="1728192" cy="39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afbeelding1</a:t>
                </a:r>
                <a:endParaRPr lang="nl-NL" sz="2400" dirty="0"/>
              </a:p>
            </p:txBody>
          </p:sp>
          <p:sp>
            <p:nvSpPr>
              <p:cNvPr id="22" name="Tekstvak 21"/>
              <p:cNvSpPr txBox="1"/>
              <p:nvPr/>
            </p:nvSpPr>
            <p:spPr>
              <a:xfrm>
                <a:off x="2483768" y="4725144"/>
                <a:ext cx="1728192" cy="39871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afbeelding2</a:t>
                </a:r>
                <a:endParaRPr lang="nl-NL" sz="2400" dirty="0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4283968" y="4005064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Rechthoek 23"/>
              <p:cNvSpPr/>
              <p:nvPr/>
            </p:nvSpPr>
            <p:spPr>
              <a:xfrm>
                <a:off x="4283968" y="4725144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7" name="Stroomdiagram: Verbindingslijn 26"/>
            <p:cNvSpPr/>
            <p:nvPr/>
          </p:nvSpPr>
          <p:spPr>
            <a:xfrm>
              <a:off x="3707904" y="4221088"/>
              <a:ext cx="144016" cy="14401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Stroomdiagram: Verbindingslijn 27"/>
            <p:cNvSpPr/>
            <p:nvPr/>
          </p:nvSpPr>
          <p:spPr>
            <a:xfrm>
              <a:off x="3707904" y="3501008"/>
              <a:ext cx="144016" cy="14401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56784" cy="96815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getImage</a:t>
            </a:r>
            <a:r>
              <a:rPr lang="en-US" sz="28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() == afbeelding1)</a:t>
            </a:r>
          </a:p>
        </p:txBody>
      </p:sp>
      <p:sp>
        <p:nvSpPr>
          <p:cNvPr id="36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92838" y="6479456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69</a:t>
            </a:fld>
            <a:endParaRPr lang="nl-NL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73643" y="4722116"/>
            <a:ext cx="1600200" cy="1207532"/>
            <a:chOff x="1705250" y="2407192"/>
            <a:chExt cx="2286000" cy="2056848"/>
          </a:xfrm>
        </p:grpSpPr>
        <p:pic>
          <p:nvPicPr>
            <p:cNvPr id="6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8793" y="2407192"/>
              <a:ext cx="1990532" cy="121920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705250" y="3834939"/>
              <a:ext cx="2286000" cy="62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crab.png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46186" y="2895730"/>
            <a:ext cx="1676400" cy="1359932"/>
            <a:chOff x="5257800" y="1981200"/>
            <a:chExt cx="2095500" cy="1916768"/>
          </a:xfrm>
        </p:grpSpPr>
        <p:pic>
          <p:nvPicPr>
            <p:cNvPr id="9" name="Picture 3" descr="C:\Bruce\Tidewater Community College\ITP 100 (Greenfoot) HERE HERE HERE HERE\Greenfoot\Greenfoot Exercises\Chapter 4\Exercise 4.6\images\crab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981200"/>
              <a:ext cx="1905000" cy="128587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257800" y="3377410"/>
              <a:ext cx="2095500" cy="52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crab2.png</a:t>
              </a:r>
            </a:p>
          </p:txBody>
        </p:sp>
      </p:grpSp>
      <p:sp>
        <p:nvSpPr>
          <p:cNvPr id="41" name="Tekstvak 40"/>
          <p:cNvSpPr txBox="1"/>
          <p:nvPr/>
        </p:nvSpPr>
        <p:spPr>
          <a:xfrm>
            <a:off x="809582" y="395958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image</a:t>
            </a:r>
            <a:endParaRPr lang="nl-NL" sz="2400" dirty="0"/>
          </a:p>
        </p:txBody>
      </p:sp>
      <p:sp>
        <p:nvSpPr>
          <p:cNvPr id="42" name="Rechthoek 41"/>
          <p:cNvSpPr/>
          <p:nvPr/>
        </p:nvSpPr>
        <p:spPr>
          <a:xfrm>
            <a:off x="2537774" y="4031593"/>
            <a:ext cx="720080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Stroomdiagram: Verbindingslijn 42"/>
          <p:cNvSpPr/>
          <p:nvPr/>
        </p:nvSpPr>
        <p:spPr>
          <a:xfrm>
            <a:off x="2753798" y="4175609"/>
            <a:ext cx="144016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up 4"/>
          <p:cNvGrpSpPr/>
          <p:nvPr/>
        </p:nvGrpSpPr>
        <p:grpSpPr>
          <a:xfrm>
            <a:off x="6218194" y="1527578"/>
            <a:ext cx="1600200" cy="1354563"/>
            <a:chOff x="2001880" y="2025345"/>
            <a:chExt cx="2286000" cy="2036419"/>
          </a:xfrm>
        </p:grpSpPr>
        <p:pic>
          <p:nvPicPr>
            <p:cNvPr id="48" name="Picture 2" descr="C:\Bruce\Tidewater Community College\ITP 100 (Greenfoot) HERE HERE HERE HERE\Greenfoot\Greenfoot Exercises\Chapter 4\Exercise 4.6\images\cra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1880" y="2025345"/>
              <a:ext cx="1990531" cy="1219200"/>
            </a:xfrm>
            <a:prstGeom prst="rect">
              <a:avLst/>
            </a:prstGeom>
            <a:noFill/>
          </p:spPr>
        </p:pic>
        <p:sp>
          <p:nvSpPr>
            <p:cNvPr id="49" name="TextBox 6"/>
            <p:cNvSpPr txBox="1"/>
            <p:nvPr/>
          </p:nvSpPr>
          <p:spPr>
            <a:xfrm>
              <a:off x="2001880" y="3432662"/>
              <a:ext cx="2286000" cy="62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crab.png</a:t>
              </a:r>
            </a:p>
          </p:txBody>
        </p:sp>
      </p:grpSp>
      <p:cxnSp>
        <p:nvCxnSpPr>
          <p:cNvPr id="51" name="Straight Arrow Connector 11"/>
          <p:cNvCxnSpPr/>
          <p:nvPr/>
        </p:nvCxnSpPr>
        <p:spPr>
          <a:xfrm flipV="1">
            <a:off x="2897814" y="3440369"/>
            <a:ext cx="2898322" cy="8716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fgeronde rechthoek 53"/>
          <p:cNvSpPr/>
          <p:nvPr/>
        </p:nvSpPr>
        <p:spPr>
          <a:xfrm>
            <a:off x="5930162" y="1311554"/>
            <a:ext cx="1872208" cy="1512168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Afgeronde rechthoek 54"/>
          <p:cNvSpPr/>
          <p:nvPr/>
        </p:nvSpPr>
        <p:spPr>
          <a:xfrm>
            <a:off x="5930162" y="2895730"/>
            <a:ext cx="1872208" cy="1512168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Afgeronde rechthoek 55"/>
          <p:cNvSpPr/>
          <p:nvPr/>
        </p:nvSpPr>
        <p:spPr>
          <a:xfrm>
            <a:off x="5945651" y="4489488"/>
            <a:ext cx="1872208" cy="1512168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tangle 3"/>
          <p:cNvSpPr/>
          <p:nvPr/>
        </p:nvSpPr>
        <p:spPr>
          <a:xfrm>
            <a:off x="557554" y="6165304"/>
            <a:ext cx="750683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setImage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(new GreenfootImage(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crab.png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));      </a:t>
            </a:r>
          </a:p>
        </p:txBody>
      </p:sp>
      <p:cxnSp>
        <p:nvCxnSpPr>
          <p:cNvPr id="34" name="Straight Arrow Connector 10"/>
          <p:cNvCxnSpPr/>
          <p:nvPr/>
        </p:nvCxnSpPr>
        <p:spPr>
          <a:xfrm flipV="1">
            <a:off x="2825806" y="2067638"/>
            <a:ext cx="2970330" cy="219489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0"/>
          <p:cNvCxnSpPr/>
          <p:nvPr/>
        </p:nvCxnSpPr>
        <p:spPr>
          <a:xfrm>
            <a:off x="2825806" y="4262530"/>
            <a:ext cx="2970330" cy="67863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8" idx="6"/>
          </p:cNvCxnSpPr>
          <p:nvPr/>
        </p:nvCxnSpPr>
        <p:spPr>
          <a:xfrm flipV="1">
            <a:off x="2969822" y="1865915"/>
            <a:ext cx="2960340" cy="82405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8202" t="19389" r="17579" b="70184"/>
          <a:stretch>
            <a:fillRect/>
          </a:stretch>
        </p:blipFill>
        <p:spPr bwMode="auto">
          <a:xfrm>
            <a:off x="6516216" y="3724346"/>
            <a:ext cx="222570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738"/>
            <a:ext cx="9144000" cy="9094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constructor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voor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 CrabWorld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51520" y="4581128"/>
            <a:ext cx="7852632" cy="209162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/>
              <a:t>Open de Class Documentation van </a:t>
            </a:r>
            <a:r>
              <a:rPr lang="en-US" sz="2800" i="1" dirty="0"/>
              <a:t>World</a:t>
            </a:r>
            <a:r>
              <a:rPr lang="en-US" sz="2800" dirty="0"/>
              <a:t> </a:t>
            </a:r>
          </a:p>
          <a:p>
            <a:pPr marL="114300" indent="0">
              <a:buNone/>
            </a:pPr>
            <a:endParaRPr lang="nl-NL" sz="24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75452" y="649018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7</a:t>
            </a:fld>
            <a:endParaRPr lang="nl-NL" sz="1400"/>
          </a:p>
        </p:txBody>
      </p:sp>
      <p:sp>
        <p:nvSpPr>
          <p:cNvPr id="13" name="Rectangle 4"/>
          <p:cNvSpPr/>
          <p:nvPr/>
        </p:nvSpPr>
        <p:spPr>
          <a:xfrm>
            <a:off x="486898" y="1110754"/>
            <a:ext cx="441301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CrabWorld() 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   super(560, 560, 1);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}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5239248" y="1026975"/>
            <a:ext cx="3502670" cy="2435626"/>
          </a:xfrm>
          <a:prstGeom prst="cloudCallout">
            <a:avLst>
              <a:gd name="adj1" fmla="val -73391"/>
              <a:gd name="adj2" fmla="val -338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chemeClr val="tx1"/>
                </a:solidFill>
              </a:rPr>
              <a:t>Begintoestand</a:t>
            </a:r>
            <a:r>
              <a:rPr lang="en-US" sz="2600" dirty="0">
                <a:solidFill>
                  <a:schemeClr val="tx1"/>
                </a:solidFill>
              </a:rPr>
              <a:t> van de </a:t>
            </a:r>
            <a:r>
              <a:rPr lang="en-US" sz="2600" dirty="0" err="1">
                <a:solidFill>
                  <a:schemeClr val="tx1"/>
                </a:solidFill>
              </a:rPr>
              <a:t>instantie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wordt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vastgelegd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1259632" y="1863933"/>
            <a:ext cx="3384376" cy="439306"/>
          </a:xfrm>
          <a:prstGeom prst="roundRect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Lijntoelichting 1 14"/>
          <p:cNvSpPr/>
          <p:nvPr/>
        </p:nvSpPr>
        <p:spPr>
          <a:xfrm>
            <a:off x="619225" y="3056418"/>
            <a:ext cx="3888432" cy="1173822"/>
          </a:xfrm>
          <a:prstGeom prst="borderCallout1">
            <a:avLst>
              <a:gd name="adj1" fmla="val -3430"/>
              <a:gd name="adj2" fmla="val 49129"/>
              <a:gd name="adj3" fmla="val -58917"/>
              <a:gd name="adj4" fmla="val 39448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Constructor van </a:t>
            </a:r>
            <a:r>
              <a:rPr lang="en-US" sz="2800" dirty="0" err="1">
                <a:solidFill>
                  <a:schemeClr val="tx1"/>
                </a:solidFill>
              </a:rPr>
              <a:t>boven-liggende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klasse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oproepen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7905"/>
              </p:ext>
            </p:extLst>
          </p:nvPr>
        </p:nvGraphicFramePr>
        <p:xfrm>
          <a:off x="383392" y="5229200"/>
          <a:ext cx="7572984" cy="104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178">
                <a:tc>
                  <a:txBody>
                    <a:bodyPr/>
                    <a:lstStyle/>
                    <a:p>
                      <a:r>
                        <a:rPr lang="nl-BE" sz="2800" dirty="0">
                          <a:solidFill>
                            <a:schemeClr val="bg1"/>
                          </a:solidFill>
                        </a:rPr>
                        <a:t>World</a:t>
                      </a:r>
                    </a:p>
                  </a:txBody>
                  <a:tcPr marL="381589" marR="38158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8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sz="2400" b="0" dirty="0"/>
                        <a:t>+ World(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 </a:t>
                      </a:r>
                      <a:r>
                        <a:rPr lang="en-US" sz="2400" dirty="0" err="1"/>
                        <a:t>worldWidth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 </a:t>
                      </a:r>
                      <a:r>
                        <a:rPr lang="en-US" sz="2400" dirty="0" err="1"/>
                        <a:t>worldHeight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 </a:t>
                      </a:r>
                      <a:r>
                        <a:rPr lang="en-US" sz="2400" dirty="0" err="1"/>
                        <a:t>cellSize</a:t>
                      </a:r>
                      <a:r>
                        <a:rPr lang="en-US" sz="2400" dirty="0"/>
                        <a:t> </a:t>
                      </a:r>
                      <a:r>
                        <a:rPr lang="nl-BE" sz="2400" b="0" dirty="0"/>
                        <a:t>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3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277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Concept: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tellen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70</a:t>
            </a:fld>
            <a:endParaRPr lang="nl-NL" sz="1400"/>
          </a:p>
        </p:txBody>
      </p:sp>
      <p:sp>
        <p:nvSpPr>
          <p:cNvPr id="11" name="TextBox 3"/>
          <p:cNvSpPr txBox="1"/>
          <p:nvPr/>
        </p:nvSpPr>
        <p:spPr>
          <a:xfrm>
            <a:off x="539552" y="1412776"/>
            <a:ext cx="7776864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Gebruik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instantievariabele</a:t>
            </a:r>
            <a:r>
              <a:rPr lang="en-US" sz="2800" dirty="0"/>
              <a:t>, </a:t>
            </a:r>
            <a:r>
              <a:rPr lang="en-US" sz="2800" dirty="0" err="1"/>
              <a:t>een</a:t>
            </a:r>
            <a:r>
              <a:rPr lang="en-US" sz="2800" dirty="0"/>
              <a:t> “teller”:</a:t>
            </a:r>
            <a:br>
              <a:rPr lang="en-US" sz="2800" dirty="0"/>
            </a:br>
            <a:endParaRPr lang="en-US" sz="2800" dirty="0"/>
          </a:p>
          <a:p>
            <a:pPr marL="355600" indent="-3556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/>
          </a:p>
          <a:p>
            <a:pPr marL="355600" indent="-355600">
              <a:lnSpc>
                <a:spcPts val="4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Initialiseer</a:t>
            </a:r>
            <a:r>
              <a:rPr lang="en-US" sz="2800" dirty="0"/>
              <a:t> </a:t>
            </a:r>
            <a:r>
              <a:rPr lang="en-US" sz="2800" dirty="0" err="1"/>
              <a:t>deze</a:t>
            </a:r>
            <a:r>
              <a:rPr lang="en-US" sz="2800" dirty="0"/>
              <a:t> teller op de </a:t>
            </a:r>
            <a:r>
              <a:rPr lang="en-US" sz="2800" dirty="0" err="1"/>
              <a:t>waarde</a:t>
            </a:r>
            <a:r>
              <a:rPr lang="en-US" sz="2800" dirty="0"/>
              <a:t> 0 :</a:t>
            </a:r>
          </a:p>
          <a:p>
            <a:pPr marL="355600" indent="-3556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/>
          </a:p>
          <a:p>
            <a:pPr marL="355600" indent="-3556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/>
          </a:p>
          <a:p>
            <a:pPr marL="355600" indent="-355600">
              <a:lnSpc>
                <a:spcPts val="4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Verhoog</a:t>
            </a:r>
            <a:r>
              <a:rPr lang="en-US" sz="2800" dirty="0"/>
              <a:t> de teller met 1 in </a:t>
            </a:r>
            <a:r>
              <a:rPr lang="en-US" sz="2800" dirty="0" err="1"/>
              <a:t>elke</a:t>
            </a:r>
            <a:r>
              <a:rPr lang="en-US" sz="2800" dirty="0"/>
              <a:t> </a:t>
            </a:r>
            <a:r>
              <a:rPr lang="en-US" sz="2800" dirty="0" err="1"/>
              <a:t>gewenste</a:t>
            </a:r>
            <a:r>
              <a:rPr lang="en-US" sz="2800" dirty="0"/>
              <a:t> </a:t>
            </a:r>
            <a:r>
              <a:rPr lang="en-US" sz="2800" dirty="0" err="1"/>
              <a:t>situatie</a:t>
            </a:r>
            <a:r>
              <a:rPr lang="en-US" sz="2800" dirty="0"/>
              <a:t> :</a:t>
            </a:r>
          </a:p>
          <a:p>
            <a:pPr marL="355600" indent="-355600">
              <a:buClr>
                <a:schemeClr val="accent1"/>
              </a:buCl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7" name="Rectangle 3"/>
          <p:cNvSpPr/>
          <p:nvPr/>
        </p:nvSpPr>
        <p:spPr>
          <a:xfrm>
            <a:off x="1403648" y="2126669"/>
            <a:ext cx="48965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400" b="1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8" name="Rectangle 3"/>
          <p:cNvSpPr/>
          <p:nvPr/>
        </p:nvSpPr>
        <p:spPr>
          <a:xfrm>
            <a:off x="1403648" y="3861505"/>
            <a:ext cx="37444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0;</a:t>
            </a:r>
          </a:p>
        </p:txBody>
      </p:sp>
      <p:sp>
        <p:nvSpPr>
          <p:cNvPr id="9" name="Rectangle 3"/>
          <p:cNvSpPr/>
          <p:nvPr/>
        </p:nvSpPr>
        <p:spPr>
          <a:xfrm>
            <a:off x="1403648" y="5471189"/>
            <a:ext cx="504056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+ 1;</a:t>
            </a:r>
          </a:p>
        </p:txBody>
      </p:sp>
    </p:spTree>
    <p:extLst>
      <p:ext uri="{BB962C8B-B14F-4D97-AF65-F5344CB8AC3E}">
        <p14:creationId xmlns:p14="http://schemas.microsoft.com/office/powerpoint/2010/main" val="241211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47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constructor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voor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 CrabWorld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647563" y="3537316"/>
            <a:ext cx="7848872" cy="2162944"/>
          </a:xfrm>
        </p:spPr>
        <p:txBody>
          <a:bodyPr>
            <a:normAutofit/>
          </a:bodyPr>
          <a:lstStyle/>
          <a:p>
            <a:pPr marL="514350" indent="-514350">
              <a:lnSpc>
                <a:spcPts val="4000"/>
              </a:lnSpc>
              <a:spcBef>
                <a:spcPts val="1200"/>
              </a:spcBef>
              <a:buClr>
                <a:schemeClr val="accent2"/>
              </a:buClr>
              <a:buNone/>
            </a:pPr>
            <a:r>
              <a:rPr lang="en-US" sz="2800" dirty="0"/>
              <a:t>De </a:t>
            </a:r>
            <a:r>
              <a:rPr lang="en-US" sz="2800" dirty="0" err="1"/>
              <a:t>afmetingen</a:t>
            </a:r>
            <a:r>
              <a:rPr lang="en-US" sz="2800" dirty="0"/>
              <a:t> van de </a:t>
            </a:r>
            <a:r>
              <a:rPr lang="en-US" sz="2800" dirty="0" err="1"/>
              <a:t>wereld</a:t>
            </a:r>
            <a:r>
              <a:rPr lang="en-US" sz="2800" dirty="0"/>
              <a:t> </a:t>
            </a:r>
            <a:r>
              <a:rPr lang="en-US" sz="2800" dirty="0" err="1"/>
              <a:t>worden</a:t>
            </a:r>
            <a:r>
              <a:rPr lang="en-US" sz="2800" dirty="0"/>
              <a:t> </a:t>
            </a:r>
            <a:r>
              <a:rPr lang="en-US" sz="2800" dirty="0" err="1"/>
              <a:t>ingesteld</a:t>
            </a:r>
            <a:r>
              <a:rPr lang="en-US" sz="2800" dirty="0"/>
              <a:t>:</a:t>
            </a:r>
          </a:p>
          <a:p>
            <a:pPr marL="446088" indent="-446088">
              <a:lnSpc>
                <a:spcPts val="4000"/>
              </a:lnSpc>
              <a:spcBef>
                <a:spcPts val="1200"/>
              </a:spcBef>
            </a:pPr>
            <a:r>
              <a:rPr lang="en-US" sz="2800" dirty="0"/>
              <a:t>de </a:t>
            </a:r>
            <a:r>
              <a:rPr lang="en-US" sz="2800" i="1" dirty="0" err="1"/>
              <a:t>CrabWorld</a:t>
            </a:r>
            <a:r>
              <a:rPr lang="en-US" sz="2800" dirty="0"/>
              <a:t> </a:t>
            </a:r>
            <a:r>
              <a:rPr lang="en-US" sz="2800" dirty="0" err="1"/>
              <a:t>bestaat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</a:t>
            </a:r>
            <a:r>
              <a:rPr lang="en-US" sz="2800" b="1" dirty="0"/>
              <a:t>560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</a:t>
            </a:r>
            <a:r>
              <a:rPr lang="en-US" sz="2800" b="1" dirty="0"/>
              <a:t>560</a:t>
            </a:r>
            <a:r>
              <a:rPr lang="en-US" sz="2800" dirty="0"/>
              <a:t> </a:t>
            </a:r>
            <a:r>
              <a:rPr lang="en-US" sz="2800" dirty="0" err="1"/>
              <a:t>cellen</a:t>
            </a:r>
            <a:endParaRPr lang="en-US" sz="2800" dirty="0"/>
          </a:p>
          <a:p>
            <a:pPr marL="446088" indent="-446088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elke</a:t>
            </a:r>
            <a:r>
              <a:rPr lang="en-US" sz="2800" dirty="0"/>
              <a:t> </a:t>
            </a:r>
            <a:r>
              <a:rPr lang="en-US" sz="2800" dirty="0" err="1"/>
              <a:t>cel</a:t>
            </a:r>
            <a:r>
              <a:rPr lang="en-US" sz="2800" dirty="0"/>
              <a:t> </a:t>
            </a:r>
            <a:r>
              <a:rPr lang="en-US" sz="2800" dirty="0" err="1"/>
              <a:t>heeft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resolutie</a:t>
            </a:r>
            <a:r>
              <a:rPr lang="en-US" sz="2800" dirty="0"/>
              <a:t> van </a:t>
            </a:r>
            <a:r>
              <a:rPr lang="en-US" sz="2800" b="1" dirty="0"/>
              <a:t>1</a:t>
            </a:r>
            <a:r>
              <a:rPr lang="en-US" sz="2800" dirty="0"/>
              <a:t> pixel per </a:t>
            </a:r>
            <a:r>
              <a:rPr lang="en-US" sz="2800" dirty="0" err="1"/>
              <a:t>cel</a:t>
            </a:r>
            <a:r>
              <a:rPr lang="en-US" sz="2800" dirty="0"/>
              <a:t>.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599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8</a:t>
            </a:fld>
            <a:endParaRPr lang="nl-NL" sz="1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57662"/>
            <a:ext cx="32861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lkvormige toelichting 9"/>
          <p:cNvSpPr/>
          <p:nvPr/>
        </p:nvSpPr>
        <p:spPr>
          <a:xfrm>
            <a:off x="3995936" y="5521671"/>
            <a:ext cx="3456384" cy="872480"/>
          </a:xfrm>
          <a:prstGeom prst="cloudCallout">
            <a:avLst>
              <a:gd name="adj1" fmla="val 4888"/>
              <a:gd name="adj2" fmla="val -7946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hoge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resolutie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158983" y="1280750"/>
            <a:ext cx="441301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CrabWorld() 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    super(560, 560, 1);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 }</a:t>
            </a:r>
          </a:p>
        </p:txBody>
      </p: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F74C9C9C-8505-4B5C-A9BB-1D277A76715E}"/>
              </a:ext>
            </a:extLst>
          </p:cNvPr>
          <p:cNvSpPr/>
          <p:nvPr/>
        </p:nvSpPr>
        <p:spPr>
          <a:xfrm>
            <a:off x="5592916" y="2948681"/>
            <a:ext cx="3312368" cy="829925"/>
          </a:xfrm>
          <a:prstGeom prst="cloudCallout">
            <a:avLst>
              <a:gd name="adj1" fmla="val -8567"/>
              <a:gd name="adj2" fmla="val -38480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47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constructor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voor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CrabWorld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467544" y="3305613"/>
            <a:ext cx="7992888" cy="2304256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Clr>
                <a:schemeClr val="accent2"/>
              </a:buClr>
              <a:buNone/>
              <a:tabLst>
                <a:tab pos="269875" algn="l"/>
              </a:tabLst>
            </a:pPr>
            <a:r>
              <a:rPr lang="en-US" sz="2800" dirty="0"/>
              <a:t>De </a:t>
            </a:r>
            <a:r>
              <a:rPr lang="en-US" sz="2800" dirty="0" err="1"/>
              <a:t>opdrachten</a:t>
            </a:r>
            <a:r>
              <a:rPr lang="en-US" sz="2800" dirty="0"/>
              <a:t> </a:t>
            </a:r>
            <a:r>
              <a:rPr lang="en-US" sz="2800" dirty="0" err="1"/>
              <a:t>worden</a:t>
            </a:r>
            <a:r>
              <a:rPr lang="en-US" sz="2800" dirty="0"/>
              <a:t> </a:t>
            </a:r>
            <a:r>
              <a:rPr lang="en-US" sz="2800" dirty="0" err="1"/>
              <a:t>sequentieel</a:t>
            </a:r>
            <a:r>
              <a:rPr lang="en-US" sz="2800" dirty="0"/>
              <a:t> </a:t>
            </a:r>
            <a:r>
              <a:rPr lang="en-US" sz="2800" dirty="0" err="1"/>
              <a:t>uitgevoerd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instantie</a:t>
            </a:r>
            <a:r>
              <a:rPr lang="en-US" sz="2800" dirty="0"/>
              <a:t> van de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dirty="0" err="1"/>
              <a:t>gemaakt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r>
              <a:rPr lang="en-US" sz="2800" dirty="0"/>
              <a:t>.</a:t>
            </a:r>
          </a:p>
          <a:p>
            <a:pPr marL="269875" indent="-269875">
              <a:lnSpc>
                <a:spcPts val="4000"/>
              </a:lnSpc>
              <a:buClr>
                <a:schemeClr val="accent2"/>
              </a:buClr>
              <a:buNone/>
              <a:tabLst>
                <a:tab pos="269875" algn="l"/>
              </a:tabLst>
            </a:pPr>
            <a:r>
              <a:rPr lang="en-US" sz="2800" dirty="0" err="1"/>
              <a:t>Welke</a:t>
            </a:r>
            <a:r>
              <a:rPr lang="en-US" sz="2800" dirty="0"/>
              <a:t> </a:t>
            </a:r>
            <a:r>
              <a:rPr lang="en-US" sz="2800" dirty="0" err="1"/>
              <a:t>methodes</a:t>
            </a:r>
            <a:r>
              <a:rPr lang="en-US" sz="2800" dirty="0"/>
              <a:t>?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tabLst>
                <a:tab pos="269875" algn="l"/>
              </a:tabLst>
            </a:pPr>
            <a:r>
              <a:rPr lang="en-US" sz="2800" dirty="0" err="1"/>
              <a:t>eigen</a:t>
            </a:r>
            <a:r>
              <a:rPr lang="en-US" sz="2800" dirty="0"/>
              <a:t> </a:t>
            </a:r>
            <a:r>
              <a:rPr lang="en-US" sz="2800" dirty="0" err="1"/>
              <a:t>methodes</a:t>
            </a:r>
            <a:r>
              <a:rPr lang="en-US" sz="2800" dirty="0"/>
              <a:t> van </a:t>
            </a:r>
            <a:r>
              <a:rPr lang="en-US" sz="2800" i="1" dirty="0" err="1"/>
              <a:t>CrabWorld</a:t>
            </a:r>
            <a:r>
              <a:rPr lang="en-US" sz="2800" i="1" dirty="0"/>
              <a:t>,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tabLst>
                <a:tab pos="269875" algn="l"/>
              </a:tabLst>
            </a:pPr>
            <a:r>
              <a:rPr lang="en-US" sz="2800" dirty="0" err="1"/>
              <a:t>methodes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de </a:t>
            </a:r>
            <a:r>
              <a:rPr lang="en-US" sz="2800" dirty="0" err="1"/>
              <a:t>superklasse</a:t>
            </a:r>
            <a:r>
              <a:rPr lang="en-US" sz="2800" dirty="0"/>
              <a:t> </a:t>
            </a:r>
            <a:r>
              <a:rPr lang="en-US" sz="2800" i="1" dirty="0"/>
              <a:t>World</a:t>
            </a:r>
            <a:r>
              <a:rPr lang="en-US" sz="2800" dirty="0"/>
              <a:t>,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tabLst>
                <a:tab pos="269875" algn="l"/>
              </a:tabLst>
            </a:pPr>
            <a:r>
              <a:rPr lang="en-US" sz="2800" dirty="0" err="1"/>
              <a:t>statische</a:t>
            </a:r>
            <a:r>
              <a:rPr lang="en-US" sz="2800" dirty="0"/>
              <a:t> </a:t>
            </a:r>
            <a:r>
              <a:rPr lang="en-US" sz="2800" dirty="0" err="1"/>
              <a:t>methodes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de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Greenfoot</a:t>
            </a:r>
            <a:r>
              <a:rPr lang="en-US" sz="2800" dirty="0"/>
              <a:t>.</a:t>
            </a:r>
          </a:p>
          <a:p>
            <a:pPr marL="514350" indent="-514350">
              <a:buClr>
                <a:schemeClr val="accent2"/>
              </a:buClr>
              <a:buFont typeface="Wingdings" pitchFamily="2" charset="2"/>
              <a:buChar char="q"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95306" y="6475710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9</a:t>
            </a:fld>
            <a:endParaRPr lang="nl-NL" sz="1400" dirty="0"/>
          </a:p>
        </p:txBody>
      </p:sp>
      <p:sp>
        <p:nvSpPr>
          <p:cNvPr id="11" name="Rectangle 4"/>
          <p:cNvSpPr/>
          <p:nvPr/>
        </p:nvSpPr>
        <p:spPr>
          <a:xfrm>
            <a:off x="248192" y="1124744"/>
            <a:ext cx="8136904" cy="1950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CrabWorld() {</a:t>
            </a:r>
          </a:p>
          <a:p>
            <a:pPr>
              <a:lnSpc>
                <a:spcPts val="37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 super(560, 560, 1);</a:t>
            </a:r>
          </a:p>
          <a:p>
            <a:pPr>
              <a:lnSpc>
                <a:spcPts val="3700"/>
              </a:lnSpc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     //… hier kan je extra opdrachten plaatsen 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37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EA_1_0_13.potx" id="{5F6C1209-3523-440E-8533-DCE97EC5C651}" vid="{6C779022-81AC-4A5D-B0C5-44F49FEE6A6E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6448372BDE8468214E59159341374" ma:contentTypeVersion="" ma:contentTypeDescription="Een nieuw document maken." ma:contentTypeScope="" ma:versionID="7283f13cbfdd32d312a7eeb4b4b5e1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A6AD02-075B-4632-8807-3B918C816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F3D8A3-33F9-4B15-9F99-5AE25B50BA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2011B3-3751-4D3D-B8AB-11F9D2C1D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20758</TotalTime>
  <Words>3086</Words>
  <Application>Microsoft Office PowerPoint</Application>
  <PresentationFormat>Diavoorstelling (4:3)</PresentationFormat>
  <Paragraphs>729</Paragraphs>
  <Slides>70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70</vt:i4>
      </vt:variant>
    </vt:vector>
  </HeadingPairs>
  <TitlesOfParts>
    <vt:vector size="79" baseType="lpstr">
      <vt:lpstr>Arial</vt:lpstr>
      <vt:lpstr>Calibri</vt:lpstr>
      <vt:lpstr>Calibri Light</vt:lpstr>
      <vt:lpstr>Consolas</vt:lpstr>
      <vt:lpstr>Times New Roman</vt:lpstr>
      <vt:lpstr>Tw Cen MT</vt:lpstr>
      <vt:lpstr>Wingdings</vt:lpstr>
      <vt:lpstr>Kantoorthema</vt:lpstr>
      <vt:lpstr>1_Kantoorthema</vt:lpstr>
      <vt:lpstr>Hoofdstuk 4 Het krabbenspel voltooien</vt:lpstr>
      <vt:lpstr>Inhoud</vt:lpstr>
      <vt:lpstr>Overzicht</vt:lpstr>
      <vt:lpstr>4.1  Automatisch objecten toevoegen</vt:lpstr>
      <vt:lpstr>Automatisch objecten toevoegen</vt:lpstr>
      <vt:lpstr>Een constructor voor  CrabWorld</vt:lpstr>
      <vt:lpstr>Een constructor voor  CrabWorld</vt:lpstr>
      <vt:lpstr>Een constructor voor  CrabWorld</vt:lpstr>
      <vt:lpstr>Een constructor voor CrabWorld</vt:lpstr>
      <vt:lpstr>PowerPoint-presentatie</vt:lpstr>
      <vt:lpstr>type Actor versus java.lang.Class</vt:lpstr>
      <vt:lpstr>void addObject(Actor object, int x, int y)</vt:lpstr>
      <vt:lpstr>Voeg een krab toe aan de wereld</vt:lpstr>
      <vt:lpstr>       Oefening</vt:lpstr>
      <vt:lpstr>4.3 Declaratie lokale variabelen</vt:lpstr>
      <vt:lpstr>Type van een variabele</vt:lpstr>
      <vt:lpstr>Naam van een variabele </vt:lpstr>
      <vt:lpstr>4.4 Toekenning</vt:lpstr>
      <vt:lpstr>4.5 Type van een variabele</vt:lpstr>
      <vt:lpstr>Een nieuw object maken en                           bijhouden in een variabele</vt:lpstr>
      <vt:lpstr>4.6   Variabelen gebruiken</vt:lpstr>
      <vt:lpstr>4.6   Variabelen gebruiken</vt:lpstr>
      <vt:lpstr>4.7   Objecten toevoegen aan een wereld</vt:lpstr>
      <vt:lpstr>Objecten toevoegen aan een wereld</vt:lpstr>
      <vt:lpstr>Objecten toevoegen aan een wereld</vt:lpstr>
      <vt:lpstr> Abstractie van de afmetingen</vt:lpstr>
      <vt:lpstr>Objecten toevoegen aan een wereld</vt:lpstr>
      <vt:lpstr>Een object bewerken</vt:lpstr>
      <vt:lpstr>Andere methode aanroepen</vt:lpstr>
      <vt:lpstr>Oefening</vt:lpstr>
      <vt:lpstr>4.8  Wereld bewaren</vt:lpstr>
      <vt:lpstr>4.9  Afbeeldingen laten bewegen</vt:lpstr>
      <vt:lpstr>Afbeeldingen laten bewegen</vt:lpstr>
      <vt:lpstr>4.10  Greenfoot-afbeeldingen</vt:lpstr>
      <vt:lpstr>Greenfoot-afbeeldingen</vt:lpstr>
      <vt:lpstr>void setImage(GreenfootImage)</vt:lpstr>
      <vt:lpstr>4.11  Instantievariabelen</vt:lpstr>
      <vt:lpstr>Instantievariabelen (velden)</vt:lpstr>
      <vt:lpstr>  Instantievariabelen (velden)</vt:lpstr>
      <vt:lpstr>Instantievariabelen declareren</vt:lpstr>
      <vt:lpstr>Instantievariabelen in UML-diagram</vt:lpstr>
      <vt:lpstr>Lokale variabelen -  instantievariabelen</vt:lpstr>
      <vt:lpstr>Instantievariabelen</vt:lpstr>
      <vt:lpstr>Toekenning</vt:lpstr>
      <vt:lpstr>4.12 Constructor van een actor gebruiken</vt:lpstr>
      <vt:lpstr>Constructor van een actor</vt:lpstr>
      <vt:lpstr>Constructor van een actor gebruiken</vt:lpstr>
      <vt:lpstr>Constructor Crab</vt:lpstr>
      <vt:lpstr>Zoek de fout!</vt:lpstr>
      <vt:lpstr>4.13  De afbeeldingen afwisselend  weergeven</vt:lpstr>
      <vt:lpstr>PowerPoint-presentatie</vt:lpstr>
      <vt:lpstr>PowerPoint-presentatie</vt:lpstr>
      <vt:lpstr>PowerPoint-presentatie</vt:lpstr>
      <vt:lpstr>PowerPoint-presentatie</vt:lpstr>
      <vt:lpstr>4.15  Wormen tellen</vt:lpstr>
      <vt:lpstr>Wormen tellen</vt:lpstr>
      <vt:lpstr>Wormen tellen</vt:lpstr>
      <vt:lpstr>Concept : constructor voor een wereld</vt:lpstr>
      <vt:lpstr>Concept: nieuw object maken</vt:lpstr>
      <vt:lpstr>Concept : constructor van een actor</vt:lpstr>
      <vt:lpstr>Concept:  GreenfootImage</vt:lpstr>
      <vt:lpstr>Concept: nieuwe instantievariabelen</vt:lpstr>
      <vt:lpstr>Concept: primitief type en referentietype</vt:lpstr>
      <vt:lpstr>Primitief type en referentietype</vt:lpstr>
      <vt:lpstr>Primitief type en referentietype</vt:lpstr>
      <vt:lpstr>Primitieve variabelen vergelijken</vt:lpstr>
      <vt:lpstr>Referentievariabelen vergelijken</vt:lpstr>
      <vt:lpstr>Referentievariabelen vergelijken</vt:lpstr>
      <vt:lpstr>if (getImage() == afbeelding1)</vt:lpstr>
      <vt:lpstr>Concept: tellen</vt:lpstr>
    </vt:vector>
  </TitlesOfParts>
  <Company>Hogeschool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4:  de krab verbeteren</dc:title>
  <dc:creator>Hogeschool Gent</dc:creator>
  <cp:lastModifiedBy>Marleen Denert</cp:lastModifiedBy>
  <cp:revision>313</cp:revision>
  <cp:lastPrinted>2016-02-25T15:09:59Z</cp:lastPrinted>
  <dcterms:created xsi:type="dcterms:W3CDTF">2011-08-11T08:21:43Z</dcterms:created>
  <dcterms:modified xsi:type="dcterms:W3CDTF">2021-09-13T12:15:12Z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0x010100A6F6448372BDE8468214E59159341374</vt:lpwstr>
  </property>
</Properties>
</file>